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439775" cy="7559675"/>
  <p:notesSz cx="7559675" cy="10691813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423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eGwvkDIUYxTeQ5Y3G1YKhlkSW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69DA2E-BE88-4026-AF9D-E273884B6975}">
  <a:tblStyle styleId="{2369DA2E-BE88-4026-AF9D-E273884B697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72" y="2142"/>
      </p:cViewPr>
      <p:guideLst>
        <p:guide orient="horz" pos="2381"/>
        <p:guide pos="42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729FCF"/>
          </a:solidFill>
          <a:ln w="25400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5999" lvl="0" indent="-215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5999" lvl="0" indent="-215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/>
          </a:p>
        </p:txBody>
      </p:sp>
      <p:sp>
        <p:nvSpPr>
          <p:cNvPr id="177" name="Google Shape;177;p8:notes"/>
          <p:cNvSpPr txBox="1">
            <a:spLocks noGrp="1"/>
          </p:cNvSpPr>
          <p:nvPr>
            <p:ph type="sldNum" idx="12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xtensaoufc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6" descr="Logotipo&#10;&#10;Descrição gerada automaticamente"/>
          <p:cNvPicPr preferRelativeResize="0"/>
          <p:nvPr/>
        </p:nvPicPr>
        <p:blipFill rotWithShape="1">
          <a:blip r:embed="rId2">
            <a:alphaModFix amt="8000"/>
          </a:blip>
          <a:srcRect l="26857" t="18923" r="25427" b="51998"/>
          <a:stretch/>
        </p:blipFill>
        <p:spPr>
          <a:xfrm rot="10800000" flipH="1">
            <a:off x="-1" y="-3"/>
            <a:ext cx="13439775" cy="7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6"/>
          <p:cNvSpPr txBox="1"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6614"/>
              <a:buFont typeface="Roboto"/>
              <a:buNone/>
              <a:defRPr sz="6614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2646"/>
              <a:buNone/>
              <a:defRPr sz="2646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23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Título e Conteúdo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7" descr="Logotipo&#10;&#10;Descrição gerada automaticamente"/>
          <p:cNvPicPr preferRelativeResize="0"/>
          <p:nvPr/>
        </p:nvPicPr>
        <p:blipFill rotWithShape="1">
          <a:blip r:embed="rId2">
            <a:alphaModFix amt="3000"/>
          </a:blip>
          <a:srcRect l="24422" t="16056" r="22993" b="49818"/>
          <a:stretch/>
        </p:blipFill>
        <p:spPr>
          <a:xfrm rot="10800000" flipH="1">
            <a:off x="16322" y="0"/>
            <a:ext cx="12620634" cy="7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7"/>
          <p:cNvSpPr/>
          <p:nvPr/>
        </p:nvSpPr>
        <p:spPr>
          <a:xfrm>
            <a:off x="1462" y="7320899"/>
            <a:ext cx="6719887" cy="88283"/>
          </a:xfrm>
          <a:prstGeom prst="rect">
            <a:avLst/>
          </a:prstGeom>
          <a:solidFill>
            <a:srgbClr val="F297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7"/>
          <p:cNvSpPr/>
          <p:nvPr/>
        </p:nvSpPr>
        <p:spPr>
          <a:xfrm>
            <a:off x="6721350" y="7322004"/>
            <a:ext cx="6719887" cy="237672"/>
          </a:xfrm>
          <a:prstGeom prst="rect">
            <a:avLst/>
          </a:prstGeom>
          <a:solidFill>
            <a:srgbClr val="93BF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7"/>
          <p:cNvSpPr/>
          <p:nvPr/>
        </p:nvSpPr>
        <p:spPr>
          <a:xfrm>
            <a:off x="0" y="7320899"/>
            <a:ext cx="3408806" cy="163403"/>
          </a:xfrm>
          <a:prstGeom prst="rect">
            <a:avLst/>
          </a:prstGeom>
          <a:solidFill>
            <a:srgbClr val="FDC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7"/>
          <p:cNvSpPr/>
          <p:nvPr/>
        </p:nvSpPr>
        <p:spPr>
          <a:xfrm>
            <a:off x="10032431" y="7320898"/>
            <a:ext cx="3408806" cy="237672"/>
          </a:xfrm>
          <a:prstGeom prst="rect">
            <a:avLst/>
          </a:prstGeom>
          <a:solidFill>
            <a:srgbClr val="64C3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7"/>
          <p:cNvSpPr/>
          <p:nvPr/>
        </p:nvSpPr>
        <p:spPr>
          <a:xfrm>
            <a:off x="0" y="7397124"/>
            <a:ext cx="6719887" cy="162552"/>
          </a:xfrm>
          <a:prstGeom prst="rect">
            <a:avLst/>
          </a:prstGeom>
          <a:solidFill>
            <a:srgbClr val="C565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7"/>
          <p:cNvSpPr/>
          <p:nvPr/>
        </p:nvSpPr>
        <p:spPr>
          <a:xfrm>
            <a:off x="6719888" y="7397711"/>
            <a:ext cx="6719887" cy="161964"/>
          </a:xfrm>
          <a:prstGeom prst="rect">
            <a:avLst/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-1462" y="7397121"/>
            <a:ext cx="3408806" cy="162554"/>
          </a:xfrm>
          <a:prstGeom prst="rect">
            <a:avLst/>
          </a:prstGeom>
          <a:solidFill>
            <a:srgbClr val="E5A91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10030969" y="7397121"/>
            <a:ext cx="3408806" cy="162553"/>
          </a:xfrm>
          <a:prstGeom prst="rect">
            <a:avLst/>
          </a:prstGeom>
          <a:solidFill>
            <a:srgbClr val="3698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24561" algn="l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777148"/>
              </a:buClr>
              <a:buSzPts val="3086"/>
              <a:buChar char="•"/>
              <a:defRPr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6621" algn="l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rgbClr val="777148"/>
              </a:buClr>
              <a:buSzPts val="2646"/>
              <a:buChar char="•"/>
              <a:defRPr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68617" algn="l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rgbClr val="777148"/>
              </a:buClr>
              <a:buSzPts val="2205"/>
              <a:buChar char="•"/>
              <a:defRPr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54583" algn="l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rgbClr val="777148"/>
              </a:buClr>
              <a:buSzPts val="1984"/>
              <a:buChar char="•"/>
              <a:defRPr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54583" algn="l">
              <a:lnSpc>
                <a:spcPct val="100000"/>
              </a:lnSpc>
              <a:spcBef>
                <a:spcPts val="551"/>
              </a:spcBef>
              <a:spcAft>
                <a:spcPts val="0"/>
              </a:spcAft>
              <a:buClr>
                <a:srgbClr val="777148"/>
              </a:buClr>
              <a:buSzPts val="1984"/>
              <a:buChar char="•"/>
              <a:defRPr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2" name="Google Shape;32;p17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  <a:defRPr sz="4400" b="1" u="non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/>
          <p:nvPr/>
        </p:nvSpPr>
        <p:spPr>
          <a:xfrm>
            <a:off x="2235200" y="6927504"/>
            <a:ext cx="89662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</a:pPr>
            <a:r>
              <a:rPr lang="pt-BR" sz="1600" b="1" i="1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 sertão ao oceano: a cultura das águas do Cariri cearense como resistência climática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23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8" descr="Gráfico, Gráfico de explosão solar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661" y="1875"/>
            <a:ext cx="13443436" cy="75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>
            <a:hlinkClick r:id="rId3"/>
          </p:cNvPr>
          <p:cNvSpPr/>
          <p:nvPr/>
        </p:nvSpPr>
        <p:spPr>
          <a:xfrm>
            <a:off x="1327715" y="6798054"/>
            <a:ext cx="554805" cy="669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>
            <a:spLocks noGrp="1"/>
          </p:cNvSpPr>
          <p:nvPr>
            <p:ph type="title"/>
          </p:nvPr>
        </p:nvSpPr>
        <p:spPr>
          <a:xfrm>
            <a:off x="5638800" y="3033486"/>
            <a:ext cx="5105400" cy="96665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8800"/>
              <a:buFont typeface="Roboto"/>
              <a:buNone/>
              <a:defRPr sz="8800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40" name="Google Shape;4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4664" y="6638940"/>
            <a:ext cx="8679239" cy="550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23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6614"/>
              <a:buFont typeface="Arial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2646"/>
              <a:buNone/>
              <a:defRPr sz="2646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2205"/>
              <a:buNone/>
              <a:defRPr sz="220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984"/>
              <a:buNone/>
              <a:defRPr sz="198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23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1"/>
          </p:nvPr>
        </p:nvSpPr>
        <p:spPr>
          <a:xfrm>
            <a:off x="923985" y="2012414"/>
            <a:ext cx="5711904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2"/>
          </p:nvPr>
        </p:nvSpPr>
        <p:spPr>
          <a:xfrm>
            <a:off x="6803886" y="2012414"/>
            <a:ext cx="5711904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925736" y="2761381"/>
            <a:ext cx="5685654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3"/>
          </p:nvPr>
        </p:nvSpPr>
        <p:spPr>
          <a:xfrm>
            <a:off x="6803886" y="1853171"/>
            <a:ext cx="5713655" cy="90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984"/>
              <a:buNone/>
              <a:defRPr sz="1984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4"/>
          </p:nvPr>
        </p:nvSpPr>
        <p:spPr>
          <a:xfrm>
            <a:off x="6803886" y="2761381"/>
            <a:ext cx="5713655" cy="406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2"/>
          <p:cNvSpPr txBox="1"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3527"/>
              <a:buFont typeface="Arial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>
            <a:off x="5713655" y="1088454"/>
            <a:ext cx="6803886" cy="537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52564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3527"/>
              <a:buChar char="•"/>
              <a:defRPr sz="3527"/>
            </a:lvl1pPr>
            <a:lvl2pPr marL="914400" lvl="1" indent="-424561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3086"/>
              <a:buChar char="•"/>
              <a:defRPr sz="3086"/>
            </a:lvl2pPr>
            <a:lvl3pPr marL="1371600" lvl="2" indent="-39662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646"/>
              <a:buChar char="•"/>
              <a:defRPr sz="2646"/>
            </a:lvl3pPr>
            <a:lvl4pPr marL="1828800" lvl="3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Char char="•"/>
              <a:defRPr sz="2205"/>
            </a:lvl4pPr>
            <a:lvl5pPr marL="2286000" lvl="4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Char char="•"/>
              <a:defRPr sz="2205"/>
            </a:lvl5pPr>
            <a:lvl6pPr marL="2743200" lvl="5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marL="3200400" lvl="6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marL="3657600" lvl="7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marL="4114800" lvl="8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body" idx="2"/>
          </p:nvPr>
        </p:nvSpPr>
        <p:spPr>
          <a:xfrm>
            <a:off x="925736" y="2267902"/>
            <a:ext cx="4334677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5"/>
          <p:cNvSpPr txBox="1"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3527"/>
              <a:buFont typeface="Arial"/>
              <a:buNone/>
              <a:defRPr sz="352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>
            <a:spLocks noGrp="1"/>
          </p:cNvSpPr>
          <p:nvPr>
            <p:ph type="pic" idx="2"/>
          </p:nvPr>
        </p:nvSpPr>
        <p:spPr>
          <a:xfrm>
            <a:off x="5713655" y="1088454"/>
            <a:ext cx="6803886" cy="5372269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5"/>
          <p:cNvSpPr txBox="1">
            <a:spLocks noGrp="1"/>
          </p:cNvSpPr>
          <p:nvPr>
            <p:ph type="body" idx="1"/>
          </p:nvPr>
        </p:nvSpPr>
        <p:spPr>
          <a:xfrm>
            <a:off x="925736" y="2267902"/>
            <a:ext cx="4334677" cy="420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543"/>
              <a:buNone/>
              <a:defRPr sz="1543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102"/>
              <a:buNone/>
              <a:defRPr sz="1102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102"/>
              <a:buNone/>
              <a:defRPr sz="1102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6"/>
          <p:cNvSpPr txBox="1"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body" idx="1"/>
          </p:nvPr>
        </p:nvSpPr>
        <p:spPr>
          <a:xfrm rot="5400000">
            <a:off x="4088224" y="-1618610"/>
            <a:ext cx="4796544" cy="12058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6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7"/>
          <p:cNvSpPr txBox="1">
            <a:spLocks noGrp="1"/>
          </p:cNvSpPr>
          <p:nvPr>
            <p:ph type="title"/>
          </p:nvPr>
        </p:nvSpPr>
        <p:spPr>
          <a:xfrm rot="5400000">
            <a:off x="7863577" y="2156745"/>
            <a:ext cx="6406475" cy="289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7"/>
          <p:cNvSpPr txBox="1">
            <a:spLocks noGrp="1"/>
          </p:cNvSpPr>
          <p:nvPr>
            <p:ph type="body" idx="1"/>
          </p:nvPr>
        </p:nvSpPr>
        <p:spPr>
          <a:xfrm rot="5400000">
            <a:off x="1983676" y="-657208"/>
            <a:ext cx="6406475" cy="852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7200" y="2012414"/>
            <a:ext cx="12058591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24561" algn="l" rtl="0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171616"/>
              </a:buClr>
              <a:buSzPts val="3086"/>
              <a:buFont typeface="Arial"/>
              <a:buChar char="•"/>
              <a:defRPr sz="3086" b="0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6621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646"/>
              <a:buFont typeface="Arial"/>
              <a:buChar char="•"/>
              <a:defRPr sz="2646" b="0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61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2205"/>
              <a:buFont typeface="Arial"/>
              <a:buChar char="•"/>
              <a:defRPr sz="2205" b="0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171616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>
          <p15:clr>
            <a:srgbClr val="F26B43"/>
          </p15:clr>
        </p15:guide>
        <p15:guide id="2" pos="42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aticon.com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miro.com/p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gram.com/pt/criar/grafic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google.com/sheets/about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 txBox="1"/>
          <p:nvPr/>
        </p:nvSpPr>
        <p:spPr>
          <a:xfrm>
            <a:off x="5255288" y="4300417"/>
            <a:ext cx="6770465" cy="207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975" rIns="0" bIns="44975" anchor="t" anchorCtr="0">
            <a:noAutofit/>
          </a:bodyPr>
          <a:lstStyle/>
          <a:p>
            <a:pPr marL="0" marR="0" lvl="0" indent="0" algn="r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Autor</a:t>
            </a:r>
            <a:endParaRPr/>
          </a:p>
          <a:p>
            <a:pPr marL="0" marR="0" lvl="0" indent="0" algn="r" rtl="0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Coautor 1</a:t>
            </a:r>
            <a:endParaRPr/>
          </a:p>
          <a:p>
            <a:pPr marL="0" marR="0" lvl="0" indent="0" algn="r" rtl="0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Coautor 2</a:t>
            </a:r>
            <a:endParaRPr/>
          </a:p>
          <a:p>
            <a:pPr marL="0" marR="0" lvl="0" indent="0" algn="r" rtl="0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Coautor 3</a:t>
            </a:r>
            <a:endParaRPr/>
          </a:p>
          <a:p>
            <a:pPr marL="0" marR="0" lvl="0" indent="0" algn="r" rtl="0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Coautor 4</a:t>
            </a:r>
            <a:endParaRPr/>
          </a:p>
          <a:p>
            <a:pPr marL="0" marR="0" lvl="0" indent="0" algn="r" rtl="0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Completo do Coautor 5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2085261" y="6615638"/>
            <a:ext cx="9266918" cy="529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4975" rIns="90000" bIns="44975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Ceará, Brasil</a:t>
            </a:r>
            <a:endParaRPr sz="1400" b="0" i="0" u="none" strike="noStrike" cap="none" dirty="0">
              <a:solidFill>
                <a:srgbClr val="17161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2025</a:t>
            </a:r>
            <a:endParaRPr sz="1400" b="0" i="0" u="none" strike="noStrike" cap="none" dirty="0">
              <a:solidFill>
                <a:srgbClr val="17161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263945" y="4298660"/>
            <a:ext cx="50664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4975" rIns="90000" bIns="44975" anchor="t" anchorCtr="0">
            <a:spAutoFit/>
          </a:bodyPr>
          <a:lstStyle/>
          <a:p>
            <a:pPr marL="285750" marR="0" lvl="0" indent="-2857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Arial"/>
              <a:buChar char="•"/>
            </a:pPr>
            <a:r>
              <a:rPr lang="pt-BR" sz="1800" b="0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Nome da ação: </a:t>
            </a:r>
            <a:r>
              <a:rPr lang="pt-BR" sz="1800" b="1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Escreva aqui</a:t>
            </a:r>
            <a:endParaRPr dirty="0"/>
          </a:p>
          <a:p>
            <a:pPr marL="285750" marR="0" lvl="0" indent="-2857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Arial"/>
              <a:buChar char="•"/>
            </a:pPr>
            <a:r>
              <a:rPr lang="pt-BR" sz="1800" b="0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Área Temática: </a:t>
            </a:r>
            <a:r>
              <a:rPr lang="pt-BR" sz="1800" b="1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Escreva aqui</a:t>
            </a:r>
            <a:endParaRPr dirty="0"/>
          </a:p>
          <a:p>
            <a:pPr marL="285750" marR="0" lvl="0" indent="-2857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Arial"/>
              <a:buChar char="•"/>
            </a:pPr>
            <a:r>
              <a:rPr lang="pt-BR" sz="1800" b="0" i="0" u="none" strike="noStrike" cap="none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Dimensão: </a:t>
            </a:r>
            <a:r>
              <a:rPr lang="pt-BR" sz="1800" b="1" dirty="0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Cultura</a:t>
            </a:r>
            <a:endParaRPr dirty="0"/>
          </a:p>
        </p:txBody>
      </p:sp>
      <p:sp>
        <p:nvSpPr>
          <p:cNvPr id="106" name="Google Shape;106;p1"/>
          <p:cNvSpPr/>
          <p:nvPr/>
        </p:nvSpPr>
        <p:spPr>
          <a:xfrm>
            <a:off x="746290" y="2318413"/>
            <a:ext cx="11944858" cy="1438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Título: </a:t>
            </a:r>
            <a:r>
              <a:rPr lang="pt-BR" sz="3600" b="0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subtítulo</a:t>
            </a:r>
            <a:endParaRPr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4355" y="-255471"/>
            <a:ext cx="5828826" cy="29986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"/>
          <p:cNvGrpSpPr/>
          <p:nvPr/>
        </p:nvGrpSpPr>
        <p:grpSpPr>
          <a:xfrm rot="-5400000">
            <a:off x="9523941" y="3643841"/>
            <a:ext cx="7559675" cy="271992"/>
            <a:chOff x="-1462" y="7320898"/>
            <a:chExt cx="13442699" cy="238778"/>
          </a:xfrm>
        </p:grpSpPr>
        <p:sp>
          <p:nvSpPr>
            <p:cNvPr id="109" name="Google Shape;109;p1"/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1"/>
          <p:cNvGrpSpPr/>
          <p:nvPr/>
        </p:nvGrpSpPr>
        <p:grpSpPr>
          <a:xfrm rot="5400000" flipH="1">
            <a:off x="-3643782" y="3644207"/>
            <a:ext cx="7559675" cy="271992"/>
            <a:chOff x="-1462" y="7320898"/>
            <a:chExt cx="13442699" cy="238778"/>
          </a:xfrm>
        </p:grpSpPr>
        <p:sp>
          <p:nvSpPr>
            <p:cNvPr id="118" name="Google Shape;118;p1"/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6" name="Google Shape;126;p1" descr="Uma imagem contendo Interface gráfica do usuário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1911" y="1765027"/>
            <a:ext cx="2804406" cy="367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>
            <a:spLocks noGrp="1"/>
          </p:cNvSpPr>
          <p:nvPr>
            <p:ph type="title"/>
          </p:nvPr>
        </p:nvSpPr>
        <p:spPr>
          <a:xfrm>
            <a:off x="513184" y="275772"/>
            <a:ext cx="12002607" cy="122613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Orientações gerais sobre a apresentação</a:t>
            </a:r>
            <a:endParaRPr/>
          </a:p>
        </p:txBody>
      </p:sp>
      <p:sp>
        <p:nvSpPr>
          <p:cNvPr id="132" name="Google Shape;132;p2"/>
          <p:cNvSpPr txBox="1">
            <a:spLocks noGrp="1"/>
          </p:cNvSpPr>
          <p:nvPr>
            <p:ph type="body" idx="1"/>
          </p:nvPr>
        </p:nvSpPr>
        <p:spPr>
          <a:xfrm>
            <a:off x="404483" y="1792551"/>
            <a:ext cx="12630808" cy="42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>
                <a:solidFill>
                  <a:srgbClr val="C00000"/>
                </a:solidFill>
              </a:rPr>
              <a:t>Recomendamos que edite este template no Microsoft PowerPoint para manter a formatação;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O tempo de apresentação será de no máximo 10 (dez) minutos;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A apresentação de trabalhos ocorrerá em sala virtual, a ser informada pela organização do evento no site sepec.ufca.edu.br;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Entre na sala virtual com antecedência mínima de 30 (trinta) minutos;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A projeção dos slides é de responsabilidade dos autores/coautores;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Para facilitar a projeção, deixe os slides salvos na área de trabalho do computador;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Enquanto aguarda a sua vez, mantenha seu microfone e câmera desligados, ligue somente no momento de sua apresentação/discussão;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ct val="100000"/>
              <a:buChar char="•"/>
            </a:pPr>
            <a:r>
              <a:rPr lang="pt-BR" sz="2800" dirty="0"/>
              <a:t>Ao final, será destinado 30 (trinta) minutos para discussão dos trabalhos.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Na introdução, busque trazer de forma breve uma contextualização do tema, objeto e objetivos do trabalho;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Evite utilizar textos com letras pequenas, recomendamos que utilize o tamanho de fonte desse modelo (</a:t>
            </a:r>
            <a:r>
              <a:rPr lang="pt-BR" dirty="0" err="1"/>
              <a:t>Roboto</a:t>
            </a:r>
            <a:r>
              <a:rPr lang="pt-BR" dirty="0"/>
              <a:t>, 30);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Insira o texto em forma de tópicos, evite textos longos, lembre-se que, quanto mais texto você inserir, maior será o seu tempo de fala;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Use frases curtas nos tópicos, se precisar utilizar mais tópicos, crie novas páginas, assim evitando excesso de texto no slide.</a:t>
            </a:r>
            <a:endParaRPr dirty="0"/>
          </a:p>
          <a:p>
            <a:pPr marL="251986" lvl="0" indent="-56024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86"/>
              <a:buNone/>
            </a:pPr>
            <a:endParaRPr dirty="0"/>
          </a:p>
        </p:txBody>
      </p:sp>
      <p:sp>
        <p:nvSpPr>
          <p:cNvPr id="138" name="Google Shape;138;p3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1 Introdução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 Metodologia de desenvolvimento da ação</a:t>
            </a:r>
            <a:endParaRPr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Aborde de maneira clara e objetiva os métodos, técnicas e/ou procedimentos utilizados no desenvolvimento da ação em consonância com o objetivo e o público-alvo.</a:t>
            </a:r>
            <a:endParaRPr dirty="0"/>
          </a:p>
        </p:txBody>
      </p:sp>
      <p:pic>
        <p:nvPicPr>
          <p:cNvPr id="145" name="Google Shape;14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3091" y="3190557"/>
            <a:ext cx="2980768" cy="2980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2.1 Dicas de estruturação dos slides</a:t>
            </a:r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Crie um roteiro, delimite quais tópicos serão abordados na sua apresentação, também lembre-se que o tamanho do conteúdo deve ser compatível com o tempo de apresentação;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Delimite os pontos que julgar mais importantes para apresentar e que chame atenção dos seus ouvintes;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Uma ideia complexa pode ser simplificada utilizando gráficos, fotos, tabelas, quadros, etc., use sua criatividade e pense em analogias e metáforas para explicar um conceito.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2.2 Uso de ilustrações</a:t>
            </a:r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body" idx="1"/>
          </p:nvPr>
        </p:nvSpPr>
        <p:spPr>
          <a:xfrm>
            <a:off x="404483" y="147759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Já ouviu falar que “Uma imagem vale mais que mil palavras”?, por isso, faça bom uso de ícones, desenhos, fotos, etc. para explanar uma ideia;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Você pode baixar ícones de sites gratuitos como </a:t>
            </a:r>
            <a:r>
              <a:rPr lang="pt-BR" dirty="0" err="1"/>
              <a:t>Flaticon</a:t>
            </a:r>
            <a:r>
              <a:rPr lang="pt-BR" dirty="0"/>
              <a:t> (</a:t>
            </a:r>
            <a:r>
              <a:rPr lang="pt-BR" u="sng" dirty="0">
                <a:solidFill>
                  <a:schemeClr val="hlink"/>
                </a:solidFill>
                <a:hlinkClick r:id="rId3"/>
              </a:rPr>
              <a:t>flaticon.com</a:t>
            </a:r>
            <a:r>
              <a:rPr lang="pt-BR" dirty="0"/>
              <a:t>) ou criar mapas conceituais com Miro (</a:t>
            </a:r>
            <a:r>
              <a:rPr lang="pt-BR" u="sng" dirty="0">
                <a:solidFill>
                  <a:schemeClr val="hlink"/>
                </a:solidFill>
                <a:hlinkClick r:id="rId4"/>
              </a:rPr>
              <a:t>miro.com</a:t>
            </a:r>
            <a:r>
              <a:rPr lang="pt-BR" dirty="0"/>
              <a:t>)e inserir em seu slide;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Ao utilizar ilustrações, evite achatá-las, como no exemplo abaixo:</a:t>
            </a:r>
            <a:endParaRPr dirty="0"/>
          </a:p>
          <a:p>
            <a:pPr marL="251986" lvl="0" indent="-56024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86"/>
              <a:buNone/>
            </a:pPr>
            <a:endParaRPr dirty="0"/>
          </a:p>
        </p:txBody>
      </p:sp>
      <p:grpSp>
        <p:nvGrpSpPr>
          <p:cNvPr id="158" name="Google Shape;158;p6"/>
          <p:cNvGrpSpPr/>
          <p:nvPr/>
        </p:nvGrpSpPr>
        <p:grpSpPr>
          <a:xfrm>
            <a:off x="3457041" y="5099473"/>
            <a:ext cx="6522765" cy="1617468"/>
            <a:chOff x="-369482" y="4498852"/>
            <a:chExt cx="9315967" cy="2310106"/>
          </a:xfrm>
        </p:grpSpPr>
        <p:sp>
          <p:nvSpPr>
            <p:cNvPr id="159" name="Google Shape;159;p6"/>
            <p:cNvSpPr/>
            <p:nvPr/>
          </p:nvSpPr>
          <p:spPr>
            <a:xfrm>
              <a:off x="4265706" y="4506052"/>
              <a:ext cx="2226598" cy="2302906"/>
            </a:xfrm>
            <a:prstGeom prst="roundRect">
              <a:avLst>
                <a:gd name="adj" fmla="val 669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0" name="Google Shape;160;p6"/>
            <p:cNvGrpSpPr/>
            <p:nvPr/>
          </p:nvGrpSpPr>
          <p:grpSpPr>
            <a:xfrm>
              <a:off x="-369482" y="4498852"/>
              <a:ext cx="9315967" cy="2302906"/>
              <a:chOff x="-369482" y="4498852"/>
              <a:chExt cx="9315967" cy="2302906"/>
            </a:xfrm>
          </p:grpSpPr>
          <p:sp>
            <p:nvSpPr>
              <p:cNvPr id="161" name="Google Shape;161;p6"/>
              <p:cNvSpPr/>
              <p:nvPr/>
            </p:nvSpPr>
            <p:spPr>
              <a:xfrm>
                <a:off x="6719887" y="4498852"/>
                <a:ext cx="2226598" cy="2302906"/>
              </a:xfrm>
              <a:prstGeom prst="roundRect">
                <a:avLst>
                  <a:gd name="adj" fmla="val 6694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62" name="Google Shape;162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083216" y="5069436"/>
                <a:ext cx="1443263" cy="14432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3" name="Google Shape;163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399920" y="5069436"/>
                <a:ext cx="1967271" cy="14432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 descr="Marca de seleção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955969" y="5978628"/>
                <a:ext cx="707097" cy="7070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6" descr="Fechar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785207" y="5978629"/>
                <a:ext cx="707097" cy="70709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6" name="Google Shape;166;p6"/>
              <p:cNvSpPr/>
              <p:nvPr/>
            </p:nvSpPr>
            <p:spPr>
              <a:xfrm>
                <a:off x="-369482" y="5074505"/>
                <a:ext cx="4632815" cy="1427896"/>
              </a:xfrm>
              <a:prstGeom prst="rightArrowCallout">
                <a:avLst>
                  <a:gd name="adj1" fmla="val 17805"/>
                  <a:gd name="adj2" fmla="val 17085"/>
                  <a:gd name="adj3" fmla="val 25000"/>
                  <a:gd name="adj4" fmla="val 78695"/>
                </a:avLst>
              </a:prstGeom>
              <a:solidFill>
                <a:srgbClr val="D7353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4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Isso pode ser evitado segurando a tecla </a:t>
                </a:r>
                <a:r>
                  <a:rPr lang="pt-BR" sz="1400" b="1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Shift</a:t>
                </a:r>
                <a:r>
                  <a:rPr lang="pt-BR" sz="14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do teclado enquanto arrasta as extremidades da imagem.</a:t>
                </a: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2.2 Uso de ilustrações</a:t>
            </a:r>
            <a:endParaRPr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513184" y="1504037"/>
            <a:ext cx="6314420" cy="5020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Se precisar apresentar dados, utilize gráficos, que tornam mais didático a visualização dos dados, você pode usar aplicações como o Infogram (</a:t>
            </a:r>
            <a:r>
              <a:rPr lang="pt-BR" u="sng">
                <a:solidFill>
                  <a:schemeClr val="hlink"/>
                </a:solidFill>
                <a:hlinkClick r:id="rId3"/>
              </a:rPr>
              <a:t>infogram.com</a:t>
            </a:r>
            <a:r>
              <a:rPr lang="pt-BR"/>
              <a:t>) ou Google Sheets (</a:t>
            </a:r>
            <a:r>
              <a:rPr lang="pt-BR" u="sng">
                <a:solidFill>
                  <a:schemeClr val="hlink"/>
                </a:solidFill>
                <a:hlinkClick r:id="rId4"/>
              </a:rPr>
              <a:t>google.com/sheets</a:t>
            </a:r>
            <a:r>
              <a:rPr lang="pt-BR"/>
              <a:t>) para criar gráficos, por exemplo;</a:t>
            </a:r>
            <a:endParaRPr/>
          </a:p>
          <a:p>
            <a:pPr marL="251986" lvl="0" indent="-56024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86"/>
              <a:buNone/>
            </a:pPr>
            <a:endParaRPr/>
          </a:p>
        </p:txBody>
      </p:sp>
      <p:pic>
        <p:nvPicPr>
          <p:cNvPr id="173" name="Google Shape;17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9887" y="2302856"/>
            <a:ext cx="6043459" cy="3173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2.2 Uso de ilustrações</a:t>
            </a:r>
            <a:endParaRPr/>
          </a:p>
        </p:txBody>
      </p:sp>
      <p:sp>
        <p:nvSpPr>
          <p:cNvPr id="180" name="Google Shape;180;p8"/>
          <p:cNvSpPr txBox="1">
            <a:spLocks noGrp="1"/>
          </p:cNvSpPr>
          <p:nvPr>
            <p:ph type="body" idx="1"/>
          </p:nvPr>
        </p:nvSpPr>
        <p:spPr>
          <a:xfrm>
            <a:off x="404483" y="149791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Quadros e tabelas também são boas formas de apresentação de dados, e podem ser criados diretamente pelo Microsoft PowerPoint;</a:t>
            </a:r>
            <a:endParaRPr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Evite utilizar fontes pequenas, use a mesma fonte do slide;</a:t>
            </a:r>
            <a:endParaRPr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Se forem muitos dados, você pode criar uma tabela ou quadro só com uma amostra menor desses dados, ou ainda pode optar por gráficos.</a:t>
            </a:r>
            <a:endParaRPr/>
          </a:p>
        </p:txBody>
      </p:sp>
      <p:graphicFrame>
        <p:nvGraphicFramePr>
          <p:cNvPr id="181" name="Google Shape;181;p8"/>
          <p:cNvGraphicFramePr/>
          <p:nvPr/>
        </p:nvGraphicFramePr>
        <p:xfrm>
          <a:off x="3980666" y="4344700"/>
          <a:ext cx="5067675" cy="1585000"/>
        </p:xfrm>
        <a:graphic>
          <a:graphicData uri="http://schemas.openxmlformats.org/drawingml/2006/table">
            <a:tbl>
              <a:tblPr firstRow="1" bandRow="1">
                <a:noFill/>
                <a:tableStyleId>{2369DA2E-BE88-4026-AF9D-E273884B6975}</a:tableStyleId>
              </a:tblPr>
              <a:tblGrid>
                <a:gridCol w="168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u="none" strike="noStrike" cap="none">
                          <a:solidFill>
                            <a:schemeClr val="lt1"/>
                          </a:solidFill>
                        </a:rPr>
                        <a:t>Coluna A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u="none" strike="noStrike" cap="none">
                          <a:solidFill>
                            <a:schemeClr val="lt1"/>
                          </a:solidFill>
                        </a:rPr>
                        <a:t>Coluna B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u="none" strike="noStrike" cap="none">
                          <a:solidFill>
                            <a:schemeClr val="lt1"/>
                          </a:solidFill>
                        </a:rPr>
                        <a:t>Coluna C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6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u="none" strike="noStrike" cap="none">
                          <a:solidFill>
                            <a:srgbClr val="C56529"/>
                          </a:solidFill>
                        </a:rPr>
                        <a:t>Linha 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AA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BA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Linha 2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AB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BB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Linha 3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CA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>
                          <a:solidFill>
                            <a:srgbClr val="C56529"/>
                          </a:solidFill>
                        </a:rPr>
                        <a:t>CB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5652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2.3 Uso de citações</a:t>
            </a:r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Se for utilizar citações, coloque sobrenome, ano e paginação (recomendado para citação direta) da obra consultada;</a:t>
            </a:r>
            <a:endParaRPr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Nas referências, coloque somente aquelas que foram citadas no slide.</a:t>
            </a:r>
            <a:endParaRPr/>
          </a:p>
          <a:p>
            <a:pPr marL="251986" lvl="0" indent="-56024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86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300"/>
              <a:buFont typeface="Roboto"/>
              <a:buNone/>
            </a:pPr>
            <a:r>
              <a:rPr lang="pt-BR" sz="4300" dirty="0"/>
              <a:t>3 Apresentação de discussão dos resultados</a:t>
            </a:r>
            <a:endParaRPr dirty="0"/>
          </a:p>
        </p:txBody>
      </p:sp>
      <p:sp>
        <p:nvSpPr>
          <p:cNvPr id="193" name="Google Shape;193;p10"/>
          <p:cNvSpPr txBox="1">
            <a:spLocks noGrp="1"/>
          </p:cNvSpPr>
          <p:nvPr>
            <p:ph type="body" idx="1"/>
          </p:nvPr>
        </p:nvSpPr>
        <p:spPr>
          <a:xfrm>
            <a:off x="404483" y="169095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5" lvl="0" indent="-2519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Nesta seção, </a:t>
            </a:r>
            <a:r>
              <a:rPr lang="pt-BR" sz="3000" dirty="0">
                <a:solidFill>
                  <a:srgbClr val="00000A"/>
                </a:solidFill>
              </a:rPr>
              <a:t>realize a análise crítica dos resultados da pesquisa, articulando-os ao referencial teórico e aos objetivos propostos.</a:t>
            </a:r>
            <a:endParaRPr sz="3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>
            <a:spLocks noGrp="1"/>
          </p:cNvSpPr>
          <p:nvPr>
            <p:ph type="title"/>
          </p:nvPr>
        </p:nvSpPr>
        <p:spPr>
          <a:xfrm>
            <a:off x="156276" y="217051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 dirty="0"/>
              <a:t>4 Considerações finais</a:t>
            </a:r>
            <a:endParaRPr dirty="0"/>
          </a:p>
        </p:txBody>
      </p:sp>
      <p:sp>
        <p:nvSpPr>
          <p:cNvPr id="199" name="Google Shape;199;p12"/>
          <p:cNvSpPr txBox="1">
            <a:spLocks noGrp="1"/>
          </p:cNvSpPr>
          <p:nvPr>
            <p:ph type="body" idx="1"/>
          </p:nvPr>
        </p:nvSpPr>
        <p:spPr>
          <a:xfrm>
            <a:off x="404483" y="1704203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Nas considerações, você deve apontar se o objetivo proposto inicialmente foi atingido;</a:t>
            </a:r>
            <a:endParaRPr dirty="0"/>
          </a:p>
          <a:p>
            <a:pPr marL="251986" lvl="0" indent="-251986" algn="l" rtl="0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 dirty="0"/>
              <a:t>Também você pode descrever os pontos positivos e/ou negativos e elencar o que pode ser melhorado.</a:t>
            </a:r>
            <a:endParaRPr dirty="0"/>
          </a:p>
        </p:txBody>
      </p:sp>
      <p:pic>
        <p:nvPicPr>
          <p:cNvPr id="200" name="Google Shape;200;p12" descr="Lup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8907" y="3573228"/>
            <a:ext cx="2282244" cy="228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>
            <a:spLocks noGrp="1"/>
          </p:cNvSpPr>
          <p:nvPr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36000" tIns="45700" rIns="360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4400"/>
              <a:buFont typeface="Roboto"/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206" name="Google Shape;206;p13"/>
          <p:cNvSpPr txBox="1">
            <a:spLocks noGrp="1"/>
          </p:cNvSpPr>
          <p:nvPr>
            <p:ph type="body" idx="1"/>
          </p:nvPr>
        </p:nvSpPr>
        <p:spPr>
          <a:xfrm>
            <a:off x="404483" y="1508071"/>
            <a:ext cx="12630808" cy="432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1986" lvl="0" indent="-2519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678D"/>
              </a:buClr>
              <a:buSzPts val="3000"/>
              <a:buChar char="•"/>
            </a:pPr>
            <a:r>
              <a:rPr lang="pt-BR"/>
              <a:t>Coloque somente as referências das obras citadas na apresentação.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"/>
          <p:cNvSpPr>
            <a:spLocks noGrp="1"/>
          </p:cNvSpPr>
          <p:nvPr>
            <p:ph type="title"/>
          </p:nvPr>
        </p:nvSpPr>
        <p:spPr>
          <a:xfrm>
            <a:off x="5638800" y="2283538"/>
            <a:ext cx="5092700" cy="96665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8800"/>
              <a:buFont typeface="Roboto"/>
              <a:buNone/>
            </a:pPr>
            <a:r>
              <a:rPr lang="pt-BR"/>
              <a:t>Gratidão!</a:t>
            </a:r>
            <a:endParaRPr/>
          </a:p>
        </p:txBody>
      </p:sp>
      <p:sp>
        <p:nvSpPr>
          <p:cNvPr id="212" name="Google Shape;212;p14"/>
          <p:cNvSpPr txBox="1"/>
          <p:nvPr/>
        </p:nvSpPr>
        <p:spPr>
          <a:xfrm>
            <a:off x="5747518" y="3205471"/>
            <a:ext cx="4666483" cy="250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autor@email.com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coautor1@email.com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coautor2@email.com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coautor3@email.com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coautor4@email.com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Roboto"/>
              <a:buNone/>
            </a:pPr>
            <a:r>
              <a:rPr lang="pt-BR" sz="2400" b="0" i="0" u="none" strike="noStrike" cap="none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coautor4@email.com</a:t>
            </a:r>
            <a:endParaRPr/>
          </a:p>
        </p:txBody>
      </p:sp>
      <p:sp>
        <p:nvSpPr>
          <p:cNvPr id="213" name="Google Shape;213;p14"/>
          <p:cNvSpPr/>
          <p:nvPr/>
        </p:nvSpPr>
        <p:spPr>
          <a:xfrm>
            <a:off x="0" y="3635900"/>
            <a:ext cx="4711700" cy="40248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2800"/>
              <a:buFont typeface="Roboto"/>
              <a:buNone/>
            </a:pPr>
            <a:r>
              <a:rPr lang="pt-BR" sz="2800" b="0" i="0" u="none" strike="noStrike" cap="none">
                <a:solidFill>
                  <a:srgbClr val="171616"/>
                </a:solidFill>
                <a:latin typeface="Roboto"/>
                <a:ea typeface="Roboto"/>
                <a:cs typeface="Roboto"/>
                <a:sym typeface="Roboto"/>
              </a:rPr>
              <a:t>sepec.ufca.edu.br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adrão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781</Words>
  <Application>Microsoft Office PowerPoint</Application>
  <PresentationFormat>Personalizar</PresentationFormat>
  <Paragraphs>75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Arial</vt:lpstr>
      <vt:lpstr>Roboto</vt:lpstr>
      <vt:lpstr>Padrão</vt:lpstr>
      <vt:lpstr>Apresentação do PowerPoint</vt:lpstr>
      <vt:lpstr>Orientações gerais sobre a apresentação</vt:lpstr>
      <vt:lpstr>1 Introdução</vt:lpstr>
      <vt:lpstr>2 Metodologia de desenvolvimento da ação</vt:lpstr>
      <vt:lpstr>2.1 Dicas de estruturação dos slides</vt:lpstr>
      <vt:lpstr>2.2 Uso de ilustrações</vt:lpstr>
      <vt:lpstr>2.2 Uso de ilustrações</vt:lpstr>
      <vt:lpstr>2.2 Uso de ilustrações</vt:lpstr>
      <vt:lpstr>2.3 Uso de citações</vt:lpstr>
      <vt:lpstr>3 Apresentação de discussão dos resultados</vt:lpstr>
      <vt:lpstr>4 Considerações finais</vt:lpstr>
      <vt:lpstr>Referências</vt:lpstr>
      <vt:lpstr>Gratidão!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Avaliador</cp:lastModifiedBy>
  <cp:revision>1</cp:revision>
  <dcterms:created xsi:type="dcterms:W3CDTF">2015-09-23T08:01:55Z</dcterms:created>
  <dcterms:modified xsi:type="dcterms:W3CDTF">2025-09-16T14:53:55Z</dcterms:modified>
</cp:coreProperties>
</file>