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74" r:id="rId2"/>
    <p:sldId id="292" r:id="rId3"/>
    <p:sldId id="294" r:id="rId4"/>
    <p:sldId id="279" r:id="rId5"/>
    <p:sldId id="284" r:id="rId6"/>
    <p:sldId id="283" r:id="rId7"/>
    <p:sldId id="287" r:id="rId8"/>
    <p:sldId id="288" r:id="rId9"/>
    <p:sldId id="285" r:id="rId10"/>
    <p:sldId id="282" r:id="rId11"/>
    <p:sldId id="280" r:id="rId12"/>
    <p:sldId id="281" r:id="rId13"/>
    <p:sldId id="295" r:id="rId14"/>
  </p:sldIdLst>
  <p:sldSz cx="13439775" cy="7559675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6529"/>
    <a:srgbClr val="64C3D5"/>
    <a:srgbClr val="93BF49"/>
    <a:srgbClr val="FFFFFF"/>
    <a:srgbClr val="F2975E"/>
    <a:srgbClr val="FDCE53"/>
    <a:srgbClr val="3698D4"/>
    <a:srgbClr val="729C2D"/>
    <a:srgbClr val="E5A91F"/>
    <a:srgbClr val="EFE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5C6926-2C20-416F-845E-9CB70CB460DD}" v="106" dt="2024-09-26T15:21:03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5" autoAdjust="0"/>
  </p:normalViewPr>
  <p:slideViewPr>
    <p:cSldViewPr snapToGrid="0" showGuides="1">
      <p:cViewPr varScale="1">
        <p:scale>
          <a:sx n="43" d="100"/>
          <a:sy n="43" d="100"/>
        </p:scale>
        <p:origin x="72" y="2142"/>
      </p:cViewPr>
      <p:guideLst>
        <p:guide orient="horz" pos="2381"/>
        <p:guide pos="42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0A356A5-9030-4E47-A4E0-60AE7A9FC22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0FD8CE-3BFC-4169-B0E8-0800B2FAF207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373583F-A877-4E7E-A1A5-5D2D7B171FCC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8B9CE8-B226-47C3-A983-2D5685D5170B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ACA6F93-0FFF-45FC-8339-26B0B6A944ED}" type="slidenum">
              <a:t>‹nº›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1430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E56A9D8-A35D-4007-8F68-806E7FD030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F00E51E-933E-406F-B582-D37911A6256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pt-BR"/>
          </a:p>
        </p:txBody>
      </p:sp>
      <p:sp>
        <p:nvSpPr>
          <p:cNvPr id="4" name="Espaço Reservado para Cabeçalho 3">
            <a:extLst>
              <a:ext uri="{FF2B5EF4-FFF2-40B4-BE49-F238E27FC236}">
                <a16:creationId xmlns:a16="http://schemas.microsoft.com/office/drawing/2014/main" id="{3856EEDD-7E73-4350-9458-3123279C5CC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A3D0F7-F780-4E50-9550-21F2208F0AD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1C89DF-62BD-4A5C-B3B9-972D43F08047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8B2A53-A1AC-4FF2-AD9F-B1D909CD33A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087EDC3-3194-45FB-8222-FC39F8BE239A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590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pt-BR" sz="2000" b="0" i="0" u="none" strike="noStrike" kern="1200" cap="none" spc="0" baseline="0">
        <a:solidFill>
          <a:srgbClr val="000000"/>
        </a:solidFill>
        <a:uFillTx/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6">
            <a:extLst>
              <a:ext uri="{FF2B5EF4-FFF2-40B4-BE49-F238E27FC236}">
                <a16:creationId xmlns:a16="http://schemas.microsoft.com/office/drawing/2014/main" id="{9C87146A-F8A4-48FB-A385-6DFD8B042F5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0AECBC4-B196-4801-B907-A1FFFD39257F}" type="slidenum">
              <a:t>1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Espaço Reservado para Imagem de Slide 1">
            <a:extLst>
              <a:ext uri="{FF2B5EF4-FFF2-40B4-BE49-F238E27FC236}">
                <a16:creationId xmlns:a16="http://schemas.microsoft.com/office/drawing/2014/main" id="{47C234D4-F5FB-4DF2-A731-97198F2381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Espaço Reservado para Anotações 2">
            <a:extLst>
              <a:ext uri="{FF2B5EF4-FFF2-40B4-BE49-F238E27FC236}">
                <a16:creationId xmlns:a16="http://schemas.microsoft.com/office/drawing/2014/main" id="{A2974C19-5CBE-432D-9AE0-B9ED222DBC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013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087EDC3-3194-45FB-8222-FC39F8BE239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64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xtensaoufca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B553BC68-3D50-F32E-E76F-AFEE518399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18923" r="25428" b="51998"/>
          <a:stretch>
            <a:fillRect/>
          </a:stretch>
        </p:blipFill>
        <p:spPr>
          <a:xfrm flipV="1">
            <a:off x="-1" y="-3"/>
            <a:ext cx="13439775" cy="7559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1A649F4A-D6EB-8C97-D243-CD6E49BBB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2" t="16056" r="22993" b="49818"/>
          <a:stretch/>
        </p:blipFill>
        <p:spPr>
          <a:xfrm flipV="1">
            <a:off x="16322" y="0"/>
            <a:ext cx="12620634" cy="7559675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FDF03600-C4BB-F17D-CD74-1EE14EBFF9AD}"/>
              </a:ext>
            </a:extLst>
          </p:cNvPr>
          <p:cNvSpPr/>
          <p:nvPr userDrawn="1"/>
        </p:nvSpPr>
        <p:spPr>
          <a:xfrm>
            <a:off x="1462" y="7320899"/>
            <a:ext cx="6719887" cy="88283"/>
          </a:xfrm>
          <a:prstGeom prst="rect">
            <a:avLst/>
          </a:prstGeom>
          <a:solidFill>
            <a:srgbClr val="F29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F6624FB-F02A-D708-3E05-6370FB921256}"/>
              </a:ext>
            </a:extLst>
          </p:cNvPr>
          <p:cNvSpPr/>
          <p:nvPr userDrawn="1"/>
        </p:nvSpPr>
        <p:spPr>
          <a:xfrm>
            <a:off x="6721350" y="7322004"/>
            <a:ext cx="6719887" cy="237672"/>
          </a:xfrm>
          <a:prstGeom prst="rect">
            <a:avLst/>
          </a:prstGeom>
          <a:solidFill>
            <a:srgbClr val="93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1321841-B322-989B-6779-E2FCD11DB0B8}"/>
              </a:ext>
            </a:extLst>
          </p:cNvPr>
          <p:cNvSpPr/>
          <p:nvPr userDrawn="1"/>
        </p:nvSpPr>
        <p:spPr>
          <a:xfrm>
            <a:off x="0" y="7320899"/>
            <a:ext cx="3408806" cy="163403"/>
          </a:xfrm>
          <a:prstGeom prst="rect">
            <a:avLst/>
          </a:prstGeom>
          <a:solidFill>
            <a:srgbClr val="FDC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6D9CC904-C2D1-03A7-E1EB-7A4530DFDA11}"/>
              </a:ext>
            </a:extLst>
          </p:cNvPr>
          <p:cNvSpPr/>
          <p:nvPr userDrawn="1"/>
        </p:nvSpPr>
        <p:spPr>
          <a:xfrm>
            <a:off x="10032431" y="7320898"/>
            <a:ext cx="3408806" cy="237672"/>
          </a:xfrm>
          <a:prstGeom prst="rect">
            <a:avLst/>
          </a:prstGeom>
          <a:solidFill>
            <a:srgbClr val="64C3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2EEBA0E-0322-3941-B723-EB39A2FFCD5A}"/>
              </a:ext>
            </a:extLst>
          </p:cNvPr>
          <p:cNvSpPr/>
          <p:nvPr userDrawn="1"/>
        </p:nvSpPr>
        <p:spPr>
          <a:xfrm>
            <a:off x="0" y="7397124"/>
            <a:ext cx="6719887" cy="162552"/>
          </a:xfrm>
          <a:prstGeom prst="rect">
            <a:avLst/>
          </a:prstGeom>
          <a:solidFill>
            <a:srgbClr val="C565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863B76B-3E41-5725-F8B0-283061E78ECB}"/>
              </a:ext>
            </a:extLst>
          </p:cNvPr>
          <p:cNvSpPr/>
          <p:nvPr userDrawn="1"/>
        </p:nvSpPr>
        <p:spPr>
          <a:xfrm>
            <a:off x="6719888" y="7397711"/>
            <a:ext cx="6719887" cy="161964"/>
          </a:xfrm>
          <a:prstGeom prst="rect">
            <a:avLst/>
          </a:prstGeom>
          <a:solidFill>
            <a:srgbClr val="729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5614120-CB55-597B-E29C-91C8D9F6D89C}"/>
              </a:ext>
            </a:extLst>
          </p:cNvPr>
          <p:cNvSpPr/>
          <p:nvPr userDrawn="1"/>
        </p:nvSpPr>
        <p:spPr>
          <a:xfrm>
            <a:off x="-1462" y="7397121"/>
            <a:ext cx="3408806" cy="162554"/>
          </a:xfrm>
          <a:prstGeom prst="rect">
            <a:avLst/>
          </a:prstGeom>
          <a:solidFill>
            <a:srgbClr val="E5A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DBD4190-E412-430A-B4ED-9374F7351C75}"/>
              </a:ext>
            </a:extLst>
          </p:cNvPr>
          <p:cNvSpPr/>
          <p:nvPr userDrawn="1"/>
        </p:nvSpPr>
        <p:spPr>
          <a:xfrm>
            <a:off x="10030969" y="7397121"/>
            <a:ext cx="3408806" cy="162553"/>
          </a:xfrm>
          <a:prstGeom prst="rect">
            <a:avLst/>
          </a:prstGeom>
          <a:solidFill>
            <a:srgbClr val="369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04483" y="1690951"/>
            <a:ext cx="12630808" cy="4323769"/>
          </a:xfrm>
        </p:spPr>
        <p:txBody>
          <a:bodyPr/>
          <a:lstStyle>
            <a:lvl1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00000"/>
              </a:lnSpc>
              <a:buClr>
                <a:srgbClr val="777148"/>
              </a:buClr>
              <a:defRPr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pPr lvl="0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pPr lvl="0"/>
            <a:fld id="{CCB7E6B9-6F0F-4B75-A4DA-54664E967EB7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156276" y="203799"/>
            <a:ext cx="13124296" cy="1280368"/>
          </a:xfrm>
          <a:prstGeom prst="roundRect">
            <a:avLst/>
          </a:prstGeom>
          <a:noFill/>
        </p:spPr>
        <p:txBody>
          <a:bodyPr wrap="square" lIns="36000" rIns="36000">
            <a:noAutofit/>
          </a:bodyPr>
          <a:lstStyle>
            <a:lvl1pPr algn="ctr">
              <a:defRPr sz="4400" b="1" u="none" cap="none" baseline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13D60A-42C0-9ADA-3416-554AC74C5176}"/>
              </a:ext>
            </a:extLst>
          </p:cNvPr>
          <p:cNvSpPr txBox="1"/>
          <p:nvPr userDrawn="1"/>
        </p:nvSpPr>
        <p:spPr>
          <a:xfrm>
            <a:off x="2235200" y="6927504"/>
            <a:ext cx="8966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BR" sz="1600" b="1" i="1" dirty="0">
                <a:solidFill>
                  <a:srgbClr val="000000">
                    <a:alpha val="37000"/>
                  </a:srgb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Do sertão ao oceano: a cultura das águas do Cariri cearense como resistência climática</a:t>
            </a:r>
            <a:endParaRPr lang="pt-BR" sz="1600" dirty="0">
              <a:solidFill>
                <a:schemeClr val="tx1">
                  <a:alpha val="37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92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BA97C0-5FF7-46E6-BCE5-231896294B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29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4A3380-7505-4D64-8A92-377EC63F05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51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78F43A-76E5-4B84-9DC2-AA4463A593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0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4663AA-5D62-49C7-83D8-21A531F31E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96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38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DE1639-535E-414E-825E-3993928158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9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9BF01C-5E86-408A-ACCF-BE5AA0EA06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31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C73C488-21BB-42F6-8480-5BFB259A89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10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6FEBC5-714E-4BA9-BD9F-B4DC642E97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41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áfico, Gráfico de explosão solar&#10;&#10;Descrição gerada automaticamente">
            <a:extLst>
              <a:ext uri="{FF2B5EF4-FFF2-40B4-BE49-F238E27FC236}">
                <a16:creationId xmlns:a16="http://schemas.microsoft.com/office/drawing/2014/main" id="{E030607B-AFBF-C315-32E3-771816EEA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1" y="1875"/>
            <a:ext cx="13443436" cy="7557800"/>
          </a:xfrm>
          <a:prstGeom prst="rect">
            <a:avLst/>
          </a:prstGeom>
        </p:spPr>
      </p:pic>
      <p:sp>
        <p:nvSpPr>
          <p:cNvPr id="33" name="Retângulo 32">
            <a:hlinkClick r:id="rId3"/>
            <a:extLst>
              <a:ext uri="{FF2B5EF4-FFF2-40B4-BE49-F238E27FC236}">
                <a16:creationId xmlns:a16="http://schemas.microsoft.com/office/drawing/2014/main" id="{12064217-2616-96BB-3A53-6C1B5C4ADB22}"/>
              </a:ext>
            </a:extLst>
          </p:cNvPr>
          <p:cNvSpPr/>
          <p:nvPr userDrawn="1"/>
        </p:nvSpPr>
        <p:spPr>
          <a:xfrm>
            <a:off x="1327715" y="6798054"/>
            <a:ext cx="554805" cy="669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E8DD3C-3A53-4D6D-A902-DE125BB1B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8800" y="3033486"/>
            <a:ext cx="5105400" cy="966652"/>
          </a:xfrm>
          <a:prstGeom prst="roundRect">
            <a:avLst/>
          </a:prstGeom>
          <a:noFill/>
        </p:spPr>
        <p:txBody>
          <a:bodyPr>
            <a:noAutofit/>
          </a:bodyPr>
          <a:lstStyle>
            <a:lvl1pPr algn="l">
              <a:defRPr sz="8800" cap="none" baseline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BR" dirty="0"/>
              <a:t>Gratidão!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651A9F-E4FC-4064-8620-75C4E627D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9E665C8-88B3-406B-A0ED-F009EA067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DF23CA-D86D-4B9C-B1FE-FCAEC97BC45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24664" y="6638940"/>
            <a:ext cx="8679239" cy="55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423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2483"/>
            <a:ext cx="12058591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2414"/>
            <a:ext cx="12058591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BCF6AB96-C641-42FC-9519-4B41730C4F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49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2">
              <a:lumMod val="10000"/>
            </a:schemeClr>
          </a:solidFill>
          <a:latin typeface="Mangueira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bg2">
              <a:lumMod val="10000"/>
            </a:schemeClr>
          </a:solidFill>
          <a:latin typeface="Mangueira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42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miro.com/pt/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://www.flatico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heets/about/" TargetMode="External"/><Relationship Id="rId2" Type="http://schemas.openxmlformats.org/officeDocument/2006/relationships/hyperlink" Target="https://infogram.com/pt/criar/grafic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364581-4D71-45B4-ADF0-6A301932CE0C}"/>
              </a:ext>
            </a:extLst>
          </p:cNvPr>
          <p:cNvSpPr txBox="1"/>
          <p:nvPr/>
        </p:nvSpPr>
        <p:spPr>
          <a:xfrm>
            <a:off x="5255288" y="4300417"/>
            <a:ext cx="6770465" cy="20721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4997" rIns="0" bIns="44997" anchor="t" anchorCtr="0" compatLnSpc="0">
            <a:noAutofit/>
          </a:bodyPr>
          <a:lstStyle/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Autor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1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2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3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4</a:t>
            </a:r>
          </a:p>
          <a:p>
            <a:pPr algn="r" defTabSz="914430" hangingPunct="0">
              <a:lnSpc>
                <a:spcPts val="2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Nome Completo do Coautor 5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2AC1410-4416-4C5C-8F60-FC1F639BD4F5}"/>
              </a:ext>
            </a:extLst>
          </p:cNvPr>
          <p:cNvSpPr txBox="1"/>
          <p:nvPr/>
        </p:nvSpPr>
        <p:spPr>
          <a:xfrm>
            <a:off x="2085261" y="6615638"/>
            <a:ext cx="9266918" cy="529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algn="ctr"/>
            <a:r>
              <a:rPr lang="pt-BR" sz="1400" b="1" i="0" dirty="0">
                <a:solidFill>
                  <a:schemeClr val="bg2">
                    <a:lumMod val="1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Ceará, Brasil</a:t>
            </a:r>
            <a:endParaRPr lang="pt-BR" sz="1400" dirty="0">
              <a:solidFill>
                <a:schemeClr val="bg2">
                  <a:lumMod val="1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r>
              <a:rPr lang="pt-BR" sz="1400" b="1" i="0" dirty="0">
                <a:solidFill>
                  <a:schemeClr val="bg2">
                    <a:lumMod val="1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2025</a:t>
            </a:r>
            <a:endParaRPr lang="pt-BR" sz="1400" dirty="0">
              <a:solidFill>
                <a:schemeClr val="bg2">
                  <a:lumMod val="1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93F658-5496-453C-8E4C-3364A7E4F4FD}"/>
              </a:ext>
            </a:extLst>
          </p:cNvPr>
          <p:cNvSpPr txBox="1"/>
          <p:nvPr/>
        </p:nvSpPr>
        <p:spPr>
          <a:xfrm>
            <a:off x="1263945" y="4298660"/>
            <a:ext cx="5066518" cy="9949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Projeto:</a:t>
            </a:r>
          </a:p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Programa: </a:t>
            </a:r>
          </a:p>
          <a:p>
            <a:pPr marL="285750" indent="-285750" defTabSz="914430" hangingPunct="0">
              <a:lnSpc>
                <a:spcPts val="24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Dimensão: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Ensino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1AD3E02-A995-42FC-A77D-E5F022FC75EF}"/>
              </a:ext>
            </a:extLst>
          </p:cNvPr>
          <p:cNvSpPr/>
          <p:nvPr/>
        </p:nvSpPr>
        <p:spPr>
          <a:xfrm>
            <a:off x="746290" y="2318413"/>
            <a:ext cx="11944858" cy="1438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pt-BR" sz="3600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Título: </a:t>
            </a:r>
            <a:r>
              <a:rPr lang="pt-BR" sz="36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subtítulo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4449FD0-7E9F-D95D-413B-5245B4BC1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355" y="-255471"/>
            <a:ext cx="5828826" cy="2998672"/>
          </a:xfrm>
          <a:prstGeom prst="rect">
            <a:avLst/>
          </a:prstGeom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D76DCF3-BE98-8224-8052-6335ED1CDE4B}"/>
              </a:ext>
            </a:extLst>
          </p:cNvPr>
          <p:cNvGrpSpPr/>
          <p:nvPr/>
        </p:nvGrpSpPr>
        <p:grpSpPr>
          <a:xfrm rot="16200000">
            <a:off x="9523941" y="3643841"/>
            <a:ext cx="7559675" cy="271992"/>
            <a:chOff x="-1462" y="7320898"/>
            <a:chExt cx="13442699" cy="238778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EBED2C3-7603-5D33-4C4C-50640AFBAE7B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7119612-CE96-27B2-A65A-FFE9BB9B3EE9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8656E0AB-C426-8723-8919-2B19ED0AACD6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D4C6D136-754B-8705-B552-5CE8ADE03F1A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F872816C-4BFB-B9C4-52F6-1AE7CA8A9A6E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69A5698-E2F7-9C85-326C-0A1DB51EF025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FA36D114-1CE6-38D0-14E8-9B192ECCEAD5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916BAEE2-1754-A3B8-CE1C-13F0C16FDC96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4217E2F-0460-8786-3B5E-DA67A20E0443}"/>
              </a:ext>
            </a:extLst>
          </p:cNvPr>
          <p:cNvGrpSpPr/>
          <p:nvPr/>
        </p:nvGrpSpPr>
        <p:grpSpPr>
          <a:xfrm rot="5400000" flipH="1">
            <a:off x="-3643782" y="3644207"/>
            <a:ext cx="7559675" cy="271992"/>
            <a:chOff x="-1462" y="7320898"/>
            <a:chExt cx="13442699" cy="238778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68FE8B51-3404-2829-0866-C08AE01C812C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6D63045E-4183-352D-FB74-E11F05FE29B4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A6E9F84-53A5-2191-33AC-5B8EF29FC714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FBF99557-8901-34CD-51E8-89318DFDBC8C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905EAD11-E3C4-242D-F466-C8651F4CEBD1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A1F4966-9A43-3141-41A0-06286F3A32B0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4B5D1A01-CE1C-DD65-FC36-BB805A7DBC10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D5E862B2-29FA-9595-2540-5C321BC7DB0C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3" name="Imagem 3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65B5C763-3BC8-6069-9048-DA1D9E344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911" y="1765027"/>
            <a:ext cx="2804406" cy="36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7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C92439-5760-4542-8DD9-C2765E1F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84" y="275772"/>
            <a:ext cx="12002607" cy="1226136"/>
          </a:xfrm>
        </p:spPr>
        <p:txBody>
          <a:bodyPr/>
          <a:lstStyle/>
          <a:p>
            <a:r>
              <a:rPr lang="pt-BR" dirty="0"/>
              <a:t>Orientações gerais sobre a 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5AFF1D-861F-4664-8B3D-B5E3CC9AF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2" y="1792551"/>
            <a:ext cx="12655301" cy="4500673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85678D"/>
              </a:buClr>
            </a:pPr>
            <a:r>
              <a:rPr lang="pt-BR" sz="2800" dirty="0">
                <a:solidFill>
                  <a:srgbClr val="C00000"/>
                </a:solidFill>
              </a:rPr>
              <a:t>Recomendamos que edite este template no Microsoft PowerPoint para manter a formatação;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O tempo de apresentação será de no máximo 10 (dez) minutos;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A apresentação dos trabalhos ocorrerá de forma presencial, na UFCA – Campus Juazeiro do Norte,  a ser informada pela organização do evento no site sepec.ufca.edu.br;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Chegue ao local indicado com antecedência mínima de 30 (trinta) minutos;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Os slides devem ser entregues para o(a) monitor(a) antes do início da apresentações;</a:t>
            </a:r>
          </a:p>
          <a:p>
            <a:pPr>
              <a:buClr>
                <a:srgbClr val="85678D"/>
              </a:buClr>
            </a:pPr>
            <a:r>
              <a:rPr lang="pt-BR" sz="2800" dirty="0"/>
              <a:t>Ao final, será destinado 30 (trinta) minutos para discussão dos trabalhos.</a:t>
            </a:r>
          </a:p>
        </p:txBody>
      </p:sp>
    </p:spTree>
    <p:extLst>
      <p:ext uri="{BB962C8B-B14F-4D97-AF65-F5344CB8AC3E}">
        <p14:creationId xmlns:p14="http://schemas.microsoft.com/office/powerpoint/2010/main" val="360269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D6C8652-7348-1B13-F9B4-1323EA0FC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Na introdução, busque trazer de forma breve uma contextualização do tema, objeto e objetivos do trabalho;</a:t>
            </a:r>
          </a:p>
          <a:p>
            <a:pPr>
              <a:buClr>
                <a:srgbClr val="85678D"/>
              </a:buClr>
            </a:pPr>
            <a:r>
              <a:rPr lang="pt-BR" dirty="0"/>
              <a:t>Evite utilizar textos com letras pequenas, recomendamos que utilize o tamanho de fonte desse modelo (</a:t>
            </a:r>
            <a:r>
              <a:rPr lang="pt-BR" dirty="0" err="1"/>
              <a:t>Roboto</a:t>
            </a:r>
            <a:r>
              <a:rPr lang="pt-BR" dirty="0"/>
              <a:t>, 30);</a:t>
            </a:r>
          </a:p>
          <a:p>
            <a:pPr>
              <a:buClr>
                <a:srgbClr val="85678D"/>
              </a:buClr>
            </a:pPr>
            <a:r>
              <a:rPr lang="pt-BR" dirty="0"/>
              <a:t>Insira o texto em forma de tópicos, evite textos longos, lembre-se que, quanto mais texto você inserir, maior será o seu tempo de fala;</a:t>
            </a:r>
          </a:p>
          <a:p>
            <a:pPr>
              <a:buClr>
                <a:srgbClr val="85678D"/>
              </a:buClr>
            </a:pPr>
            <a:r>
              <a:rPr lang="pt-BR" dirty="0"/>
              <a:t>Use frases curtas nos tópicos, se precisar utilizar mais tópicos, crie novas páginas, assim evitando excesso de texto no slide.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25884EE-BFD0-5F8C-ED6A-48BFE9254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 Introdução</a:t>
            </a:r>
          </a:p>
        </p:txBody>
      </p:sp>
    </p:spTree>
    <p:extLst>
      <p:ext uri="{BB962C8B-B14F-4D97-AF65-F5344CB8AC3E}">
        <p14:creationId xmlns:p14="http://schemas.microsoft.com/office/powerpoint/2010/main" val="165683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 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Aborde de maneira objetiva os métodos, técnicas e/ou procedimentos utilizados no desenvolvimento das atividades de ensino desenvolvidas em consonância com o objetivo e o público-alvo.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43149E-F57F-428B-8BEA-51EFE78DB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091" y="3190557"/>
            <a:ext cx="2980768" cy="298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6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2.1 Dicas de estruturação dos slides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Crie um roteiro, delimite quais tópicos serão abordados na sua apresentação, também lembre-se que o tamanho do conteúdo deve ser compatível com o tempo de apresentação;</a:t>
            </a:r>
          </a:p>
          <a:p>
            <a:pPr>
              <a:buClr>
                <a:srgbClr val="85678D"/>
              </a:buClr>
            </a:pPr>
            <a:r>
              <a:rPr lang="pt-BR" dirty="0"/>
              <a:t>Delimite os pontos que julgar mais importantes para apresentar e que chame atenção dos seus ouvintes;</a:t>
            </a:r>
          </a:p>
          <a:p>
            <a:pPr>
              <a:buClr>
                <a:srgbClr val="85678D"/>
              </a:buClr>
            </a:pPr>
            <a:r>
              <a:rPr lang="pt-BR" dirty="0"/>
              <a:t>Uma ideia complexa pode ser simplificada utilizando gráficos, fotos, tabelas, quadros, etc., use sua criatividade e pense em analogias e metáforas para explicar um conceito.</a:t>
            </a:r>
          </a:p>
        </p:txBody>
      </p:sp>
    </p:spTree>
    <p:extLst>
      <p:ext uri="{BB962C8B-B14F-4D97-AF65-F5344CB8AC3E}">
        <p14:creationId xmlns:p14="http://schemas.microsoft.com/office/powerpoint/2010/main" val="219205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2.2 Uso de ilustrações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20" y="1435820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Já ouviu falar que “Uma imagem vale mais que mil palavras”?, por isso, faça bom uso de ícones, desenhos, fotos, etc. para explanar uma ideia;</a:t>
            </a:r>
          </a:p>
          <a:p>
            <a:pPr>
              <a:buClr>
                <a:srgbClr val="85678D"/>
              </a:buClr>
            </a:pPr>
            <a:r>
              <a:rPr lang="pt-BR" dirty="0"/>
              <a:t>Você pode baixar ícones de sites gratuitos como </a:t>
            </a:r>
            <a:r>
              <a:rPr lang="pt-BR" dirty="0" err="1"/>
              <a:t>Flaticon</a:t>
            </a:r>
            <a:r>
              <a:rPr lang="pt-BR" dirty="0"/>
              <a:t> (</a:t>
            </a:r>
            <a:r>
              <a:rPr lang="pt-BR" dirty="0">
                <a:hlinkClick r:id="rId2"/>
              </a:rPr>
              <a:t>flaticon.com</a:t>
            </a:r>
            <a:r>
              <a:rPr lang="pt-BR" dirty="0"/>
              <a:t>) ou criar mapas conceituais com Miro (</a:t>
            </a:r>
            <a:r>
              <a:rPr lang="pt-BR" dirty="0">
                <a:hlinkClick r:id="rId3"/>
              </a:rPr>
              <a:t>miro.com</a:t>
            </a:r>
            <a:r>
              <a:rPr lang="pt-BR" dirty="0"/>
              <a:t>)e inserir em seu slide;</a:t>
            </a:r>
          </a:p>
          <a:p>
            <a:pPr>
              <a:buClr>
                <a:srgbClr val="85678D"/>
              </a:buClr>
            </a:pPr>
            <a:r>
              <a:rPr lang="pt-BR" dirty="0"/>
              <a:t>Ao utilizar ilustrações, evite achatá-las, como no exemplo abaixo: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CEE325-8867-4579-8A97-7D469E7D7DE7}"/>
              </a:ext>
            </a:extLst>
          </p:cNvPr>
          <p:cNvGrpSpPr/>
          <p:nvPr/>
        </p:nvGrpSpPr>
        <p:grpSpPr>
          <a:xfrm>
            <a:off x="3055172" y="5228216"/>
            <a:ext cx="6465346" cy="1582135"/>
            <a:chOff x="-369482" y="4498852"/>
            <a:chExt cx="9315967" cy="2310106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5013840C-D6C9-45B1-8C1A-EF8120266A64}"/>
                </a:ext>
              </a:extLst>
            </p:cNvPr>
            <p:cNvSpPr/>
            <p:nvPr/>
          </p:nvSpPr>
          <p:spPr>
            <a:xfrm>
              <a:off x="4265706" y="4506052"/>
              <a:ext cx="2226598" cy="2302906"/>
            </a:xfrm>
            <a:prstGeom prst="roundRect">
              <a:avLst>
                <a:gd name="adj" fmla="val 669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9B608A9E-14E3-3939-9682-21C2C9B300E4}"/>
                </a:ext>
              </a:extLst>
            </p:cNvPr>
            <p:cNvGrpSpPr/>
            <p:nvPr/>
          </p:nvGrpSpPr>
          <p:grpSpPr>
            <a:xfrm>
              <a:off x="-369482" y="4498852"/>
              <a:ext cx="9315967" cy="2302906"/>
              <a:chOff x="-369482" y="4498852"/>
              <a:chExt cx="9315967" cy="2302906"/>
            </a:xfrm>
          </p:grpSpPr>
          <p:sp>
            <p:nvSpPr>
              <p:cNvPr id="20" name="Retângulo: Cantos Arredondados 19">
                <a:extLst>
                  <a:ext uri="{FF2B5EF4-FFF2-40B4-BE49-F238E27FC236}">
                    <a16:creationId xmlns:a16="http://schemas.microsoft.com/office/drawing/2014/main" id="{50AB8E03-0F6F-4E2C-ADE8-1F18BB15FCDE}"/>
                  </a:ext>
                </a:extLst>
              </p:cNvPr>
              <p:cNvSpPr/>
              <p:nvPr/>
            </p:nvSpPr>
            <p:spPr>
              <a:xfrm>
                <a:off x="6719887" y="4498852"/>
                <a:ext cx="2226598" cy="2302906"/>
              </a:xfrm>
              <a:prstGeom prst="roundRect">
                <a:avLst>
                  <a:gd name="adj" fmla="val 669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2" name="Imagem 11">
                <a:extLst>
                  <a:ext uri="{FF2B5EF4-FFF2-40B4-BE49-F238E27FC236}">
                    <a16:creationId xmlns:a16="http://schemas.microsoft.com/office/drawing/2014/main" id="{35EF6ED3-72C0-4E57-B2D7-E05CC6B561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83216" y="5069436"/>
                <a:ext cx="1443263" cy="1443263"/>
              </a:xfrm>
              <a:prstGeom prst="rect">
                <a:avLst/>
              </a:prstGeom>
            </p:spPr>
          </p:pic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F02753AB-7E67-41C9-AF11-132EC48D2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9920" y="5069436"/>
                <a:ext cx="1967271" cy="1443263"/>
              </a:xfrm>
              <a:prstGeom prst="rect">
                <a:avLst/>
              </a:prstGeom>
            </p:spPr>
          </p:pic>
          <p:pic>
            <p:nvPicPr>
              <p:cNvPr id="15" name="Gráfico 14" descr="Marca de seleção">
                <a:extLst>
                  <a:ext uri="{FF2B5EF4-FFF2-40B4-BE49-F238E27FC236}">
                    <a16:creationId xmlns:a16="http://schemas.microsoft.com/office/drawing/2014/main" id="{B439E536-ACB7-4B3B-9373-D184AB1B1A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5969" y="5978628"/>
                <a:ext cx="707097" cy="707097"/>
              </a:xfrm>
              <a:prstGeom prst="rect">
                <a:avLst/>
              </a:prstGeom>
            </p:spPr>
          </p:pic>
          <p:pic>
            <p:nvPicPr>
              <p:cNvPr id="17" name="Gráfico 16" descr="Fechar">
                <a:extLst>
                  <a:ext uri="{FF2B5EF4-FFF2-40B4-BE49-F238E27FC236}">
                    <a16:creationId xmlns:a16="http://schemas.microsoft.com/office/drawing/2014/main" id="{401BC397-C3D9-4CAF-8F77-4BE56E9079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785207" y="5978629"/>
                <a:ext cx="707097" cy="707097"/>
              </a:xfrm>
              <a:prstGeom prst="rect">
                <a:avLst/>
              </a:prstGeom>
            </p:spPr>
          </p:pic>
          <p:sp>
            <p:nvSpPr>
              <p:cNvPr id="4" name="Texto Explicativo: Seta para a Direita 3">
                <a:extLst>
                  <a:ext uri="{FF2B5EF4-FFF2-40B4-BE49-F238E27FC236}">
                    <a16:creationId xmlns:a16="http://schemas.microsoft.com/office/drawing/2014/main" id="{FE699168-2CF4-30AA-B97B-FF49C8DA38F8}"/>
                  </a:ext>
                </a:extLst>
              </p:cNvPr>
              <p:cNvSpPr/>
              <p:nvPr/>
            </p:nvSpPr>
            <p:spPr>
              <a:xfrm>
                <a:off x="-369482" y="5074505"/>
                <a:ext cx="4632815" cy="1427896"/>
              </a:xfrm>
              <a:prstGeom prst="rightArrowCallout">
                <a:avLst>
                  <a:gd name="adj1" fmla="val 17805"/>
                  <a:gd name="adj2" fmla="val 17085"/>
                  <a:gd name="adj3" fmla="val 25000"/>
                  <a:gd name="adj4" fmla="val 78695"/>
                </a:avLst>
              </a:prstGeom>
              <a:solidFill>
                <a:srgbClr val="D735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dirty="0"/>
                  <a:t>Isso pode ser evitado segurando a tecla </a:t>
                </a:r>
                <a:r>
                  <a:rPr lang="pt-BR" sz="1400" b="1" dirty="0"/>
                  <a:t>Shift</a:t>
                </a:r>
                <a:r>
                  <a:rPr lang="pt-BR" sz="1400" dirty="0"/>
                  <a:t> do teclado enquanto arrasta as extremidades da imagem.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31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2.2 Uso de ilustrações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84" y="1504037"/>
            <a:ext cx="6314420" cy="5020441"/>
          </a:xfrm>
        </p:spPr>
        <p:txBody>
          <a:bodyPr anchor="ctr"/>
          <a:lstStyle/>
          <a:p>
            <a:pPr>
              <a:buClr>
                <a:srgbClr val="85678D"/>
              </a:buClr>
            </a:pPr>
            <a:r>
              <a:rPr lang="pt-BR" dirty="0"/>
              <a:t>Se precisar apresentar dados, utilize gráficos, que tornam mais didático a visualização dos dados, você pode usar aplicações como o </a:t>
            </a:r>
            <a:r>
              <a:rPr lang="pt-BR" dirty="0" err="1"/>
              <a:t>Infogram</a:t>
            </a:r>
            <a:r>
              <a:rPr lang="pt-BR" dirty="0"/>
              <a:t> (</a:t>
            </a:r>
            <a:r>
              <a:rPr lang="pt-BR" dirty="0">
                <a:hlinkClick r:id="rId2"/>
              </a:rPr>
              <a:t>infogram.com</a:t>
            </a:r>
            <a:r>
              <a:rPr lang="pt-BR" dirty="0"/>
              <a:t>) ou Google </a:t>
            </a:r>
            <a:r>
              <a:rPr lang="pt-BR" dirty="0" err="1"/>
              <a:t>Sheets</a:t>
            </a:r>
            <a:r>
              <a:rPr lang="pt-BR" dirty="0"/>
              <a:t> (</a:t>
            </a:r>
            <a:r>
              <a:rPr lang="pt-BR" dirty="0">
                <a:hlinkClick r:id="rId3"/>
              </a:rPr>
              <a:t>google.com/</a:t>
            </a:r>
            <a:r>
              <a:rPr lang="pt-BR" dirty="0" err="1">
                <a:hlinkClick r:id="rId3"/>
              </a:rPr>
              <a:t>sheets</a:t>
            </a:r>
            <a:r>
              <a:rPr lang="pt-BR" dirty="0"/>
              <a:t>) para criar gráficos, por exemplo;</a:t>
            </a:r>
          </a:p>
          <a:p>
            <a:pPr>
              <a:buClr>
                <a:srgbClr val="85678D"/>
              </a:buClr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A89AFA-712F-43BB-9B3C-5142EDAC40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9887" y="2302856"/>
            <a:ext cx="6043459" cy="317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1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2.2 Uso de ilustrações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497911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Quadros e tabelas também são boas formas de apresentação de dados, e podem ser criados diretamente pelo Microsoft PowerPoint;</a:t>
            </a:r>
          </a:p>
          <a:p>
            <a:pPr>
              <a:buClr>
                <a:srgbClr val="85678D"/>
              </a:buClr>
            </a:pPr>
            <a:r>
              <a:rPr lang="pt-BR" dirty="0"/>
              <a:t>Evite utilizar fontes pequenas, use a mesma fonte do slide;</a:t>
            </a:r>
          </a:p>
          <a:p>
            <a:pPr>
              <a:buClr>
                <a:srgbClr val="85678D"/>
              </a:buClr>
            </a:pPr>
            <a:r>
              <a:rPr lang="pt-BR" dirty="0"/>
              <a:t>Se forem muitos dados, você pode criar uma tabela ou quadro só com uma amostra menor desses dados, ou ainda pode optar por gráficos.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C0A955F-357A-4464-A5D8-CA88622B0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169619"/>
              </p:ext>
            </p:extLst>
          </p:nvPr>
        </p:nvGraphicFramePr>
        <p:xfrm>
          <a:off x="3980666" y="5042944"/>
          <a:ext cx="5067642" cy="15849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89214">
                  <a:extLst>
                    <a:ext uri="{9D8B030D-6E8A-4147-A177-3AD203B41FA5}">
                      <a16:colId xmlns:a16="http://schemas.microsoft.com/office/drawing/2014/main" val="495533947"/>
                    </a:ext>
                  </a:extLst>
                </a:gridCol>
                <a:gridCol w="1689214">
                  <a:extLst>
                    <a:ext uri="{9D8B030D-6E8A-4147-A177-3AD203B41FA5}">
                      <a16:colId xmlns:a16="http://schemas.microsoft.com/office/drawing/2014/main" val="291610937"/>
                    </a:ext>
                  </a:extLst>
                </a:gridCol>
                <a:gridCol w="1689214">
                  <a:extLst>
                    <a:ext uri="{9D8B030D-6E8A-4147-A177-3AD203B41FA5}">
                      <a16:colId xmlns:a16="http://schemas.microsoft.com/office/drawing/2014/main" val="343770037"/>
                    </a:ext>
                  </a:extLst>
                </a:gridCol>
              </a:tblGrid>
              <a:tr h="389565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Coluna 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65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Coluna 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65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Coluna C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6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16743"/>
                  </a:ext>
                </a:extLst>
              </a:tr>
              <a:tr h="38956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Linha 1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AA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BA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019646"/>
                  </a:ext>
                </a:extLst>
              </a:tr>
              <a:tr h="38956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Linha 2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AB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BB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389211"/>
                  </a:ext>
                </a:extLst>
              </a:tr>
              <a:tr h="389565"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Linha 3 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CA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dirty="0">
                          <a:solidFill>
                            <a:srgbClr val="C56529"/>
                          </a:solidFill>
                        </a:rPr>
                        <a:t>CB</a:t>
                      </a:r>
                    </a:p>
                  </a:txBody>
                  <a:tcPr>
                    <a:lnL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65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793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62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54413-E4A6-4BE6-8F92-BE2E75A8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2.3 Uso de citações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2778B-EB83-4D4D-8BC2-A2A42D8A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Se for utilizar citações, coloque sobrenome, ano e paginação (recomendado para citação direta) da obra consultada;</a:t>
            </a:r>
          </a:p>
          <a:p>
            <a:pPr>
              <a:buClr>
                <a:srgbClr val="85678D"/>
              </a:buClr>
            </a:pPr>
            <a:r>
              <a:rPr lang="pt-BR" dirty="0"/>
              <a:t>Nas referências, coloque somente aquelas que foram citadas no slide.</a:t>
            </a:r>
          </a:p>
          <a:p>
            <a:pPr>
              <a:buClr>
                <a:srgbClr val="85678D"/>
              </a:buClr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01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685C3D-85FA-40DD-AA25-1B102763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300" dirty="0"/>
              <a:t>3 Impacto das atividades realizadas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3235FA-95A2-43C5-AA47-0B0136E26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85678D"/>
              </a:buClr>
            </a:pPr>
            <a:r>
              <a:rPr lang="pt-BR" dirty="0"/>
              <a:t>Neste slide evidencie de que forma a participação no projeto de ensino contribuiu para a formação acadêmica, pessoal e/ou profissional dos estudantes integrantes;</a:t>
            </a:r>
          </a:p>
          <a:p>
            <a:pPr>
              <a:buClr>
                <a:srgbClr val="85678D"/>
              </a:buClr>
            </a:pPr>
            <a:r>
              <a:rPr lang="pt-BR" dirty="0"/>
              <a:t>Destaque as aprendizagens adquiridas, desenvolvimento de competências, aprimoramento de habilidades de trabalho em equipe, de liderança, de comunicação e de articulação entre teoria e prática;</a:t>
            </a:r>
          </a:p>
          <a:p>
            <a:pPr>
              <a:buClr>
                <a:srgbClr val="85678D"/>
              </a:buClr>
            </a:pPr>
            <a:r>
              <a:rPr lang="pt-BR" dirty="0"/>
              <a:t>Use imagens que possam explanar\elucidar melhor essas atividades;</a:t>
            </a:r>
          </a:p>
          <a:p>
            <a:pPr>
              <a:buClr>
                <a:srgbClr val="85678D"/>
              </a:buClr>
            </a:pPr>
            <a:r>
              <a:rPr lang="pt-BR" dirty="0"/>
              <a:t>Aponte os benefícios que o projeto trouxe para as pessoas ou grupos envolvidos, bem como as dificuldades encontradas (se houver).</a:t>
            </a:r>
          </a:p>
        </p:txBody>
      </p:sp>
    </p:spTree>
    <p:extLst>
      <p:ext uri="{BB962C8B-B14F-4D97-AF65-F5344CB8AC3E}">
        <p14:creationId xmlns:p14="http://schemas.microsoft.com/office/powerpoint/2010/main" val="26885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F0DA39-13AC-4BB8-A835-AB23569D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76" y="217051"/>
            <a:ext cx="13124296" cy="1280368"/>
          </a:xfrm>
        </p:spPr>
        <p:txBody>
          <a:bodyPr/>
          <a:lstStyle/>
          <a:p>
            <a:r>
              <a:rPr lang="pt-BR" dirty="0"/>
              <a:t>4 Considerações finais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BFBF8D-794B-4D2C-AA9B-607EFF6D5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704203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Nas considerações, você deve apontar se o objetivo proposto inicialmente foi atingido;</a:t>
            </a:r>
          </a:p>
          <a:p>
            <a:pPr>
              <a:buClr>
                <a:srgbClr val="85678D"/>
              </a:buClr>
            </a:pPr>
            <a:r>
              <a:rPr lang="pt-BR" dirty="0"/>
              <a:t>Também você pode descrever os pontos positivos e/ou negativos e elencar o que pode ser melhorado.</a:t>
            </a:r>
          </a:p>
        </p:txBody>
      </p:sp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43BE5377-F83A-4C28-875B-BC2B1B8BF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8907" y="3573228"/>
            <a:ext cx="2282244" cy="228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7B7D5-0388-4FA8-89A3-CE75B985F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81178B-60F3-4B87-9740-0A0BE310A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83" y="1508071"/>
            <a:ext cx="12630808" cy="4323769"/>
          </a:xfrm>
        </p:spPr>
        <p:txBody>
          <a:bodyPr/>
          <a:lstStyle/>
          <a:p>
            <a:pPr>
              <a:buClr>
                <a:srgbClr val="85678D"/>
              </a:buClr>
            </a:pPr>
            <a:r>
              <a:rPr lang="pt-BR" dirty="0"/>
              <a:t>Coloque </a:t>
            </a:r>
            <a:r>
              <a:rPr lang="pt-BR" u="sng" dirty="0"/>
              <a:t>somente as referências das obras citadas na apresentação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744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FB8B4-1425-C424-0DAB-1C694BC75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096" y="2238819"/>
            <a:ext cx="7347473" cy="966652"/>
          </a:xfrm>
        </p:spPr>
        <p:txBody>
          <a:bodyPr/>
          <a:lstStyle/>
          <a:p>
            <a:r>
              <a:rPr lang="pt-BR" sz="4400" dirty="0"/>
              <a:t>Agradecemos pela atenção!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46CC6C5-D8AD-9F0E-C230-3DAA60843C23}"/>
              </a:ext>
            </a:extLst>
          </p:cNvPr>
          <p:cNvSpPr txBox="1">
            <a:spLocks/>
          </p:cNvSpPr>
          <p:nvPr/>
        </p:nvSpPr>
        <p:spPr>
          <a:xfrm>
            <a:off x="5747518" y="3205471"/>
            <a:ext cx="4666483" cy="25033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endParaRPr lang="pt-BR" sz="2400" b="0" dirty="0">
              <a:solidFill>
                <a:schemeClr val="tx1">
                  <a:lumMod val="95000"/>
                  <a:lumOff val="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pt-BR" sz="2400" b="0" dirty="0">
              <a:solidFill>
                <a:schemeClr val="tx1">
                  <a:lumMod val="95000"/>
                  <a:lumOff val="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pt-BR" sz="2400" b="0" dirty="0">
              <a:solidFill>
                <a:schemeClr val="tx1">
                  <a:lumMod val="95000"/>
                  <a:lumOff val="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pt-BR" sz="2400" b="0" dirty="0">
              <a:solidFill>
                <a:schemeClr val="tx1">
                  <a:lumMod val="95000"/>
                  <a:lumOff val="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autor@email.com</a:t>
            </a:r>
          </a:p>
          <a:p>
            <a:pPr algn="l"/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coautor1@email.com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coautor2@email.com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coautor3@email.com</a:t>
            </a:r>
          </a:p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coautor4@email.com</a:t>
            </a:r>
          </a:p>
          <a:p>
            <a:pPr algn="l">
              <a:defRPr/>
            </a:pPr>
            <a:r>
              <a:rPr lang="pt-BR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coautor5@email.com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96B7164-A6B2-7D7C-9490-4C3985F724B6}"/>
              </a:ext>
            </a:extLst>
          </p:cNvPr>
          <p:cNvSpPr txBox="1">
            <a:spLocks/>
          </p:cNvSpPr>
          <p:nvPr/>
        </p:nvSpPr>
        <p:spPr>
          <a:xfrm>
            <a:off x="0" y="3635900"/>
            <a:ext cx="4711700" cy="402483"/>
          </a:xfrm>
          <a:prstGeom prst="round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kern="1200" cap="none" baseline="0">
                <a:solidFill>
                  <a:schemeClr val="bg2">
                    <a:lumMod val="10000"/>
                  </a:schemeClr>
                </a:solidFill>
                <a:latin typeface="Mangueira"/>
                <a:ea typeface="+mj-ea"/>
                <a:cs typeface="+mj-cs"/>
              </a:defRPr>
            </a:lvl1pPr>
          </a:lstStyle>
          <a:p>
            <a:pPr algn="ctr"/>
            <a:r>
              <a:rPr lang="pt-BR" sz="2800" b="0" dirty="0">
                <a:latin typeface="Roboto" panose="02000000000000000000" pitchFamily="2" charset="0"/>
                <a:ea typeface="Roboto" panose="02000000000000000000" pitchFamily="2" charset="0"/>
              </a:rPr>
              <a:t>sepec.ufca.edu.br</a:t>
            </a:r>
          </a:p>
        </p:txBody>
      </p:sp>
    </p:spTree>
    <p:extLst>
      <p:ext uri="{BB962C8B-B14F-4D97-AF65-F5344CB8AC3E}">
        <p14:creationId xmlns:p14="http://schemas.microsoft.com/office/powerpoint/2010/main" val="372065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Padrã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4098</TotalTime>
  <Words>819</Words>
  <Application>Microsoft Office PowerPoint</Application>
  <PresentationFormat>Personalizar</PresentationFormat>
  <Paragraphs>80</Paragraphs>
  <Slides>13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Calibri</vt:lpstr>
      <vt:lpstr>Liberation Sans</vt:lpstr>
      <vt:lpstr>Liberation Serif</vt:lpstr>
      <vt:lpstr>Mangueira</vt:lpstr>
      <vt:lpstr>Roboto</vt:lpstr>
      <vt:lpstr>Padrão</vt:lpstr>
      <vt:lpstr>Apresentação do PowerPoint</vt:lpstr>
      <vt:lpstr>Orientações gerais sobre a apresentação</vt:lpstr>
      <vt:lpstr>1 Introdução</vt:lpstr>
      <vt:lpstr>2 Metodologia</vt:lpstr>
      <vt:lpstr>2.1 Dicas de estruturação dos slides</vt:lpstr>
      <vt:lpstr>2.2 Uso de ilustrações</vt:lpstr>
      <vt:lpstr>2.2 Uso de ilustrações</vt:lpstr>
      <vt:lpstr>2.2 Uso de ilustrações</vt:lpstr>
      <vt:lpstr>2.3 Uso de citações</vt:lpstr>
      <vt:lpstr>3 Impacto das atividades realizadas</vt:lpstr>
      <vt:lpstr>4 Considerações finais</vt:lpstr>
      <vt:lpstr>Referências</vt:lpstr>
      <vt:lpstr>Agradecemos pela atenção!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Avaliador</cp:lastModifiedBy>
  <cp:revision>83</cp:revision>
  <dcterms:created xsi:type="dcterms:W3CDTF">2015-09-23T08:01:55Z</dcterms:created>
  <dcterms:modified xsi:type="dcterms:W3CDTF">2025-09-16T15:29:47Z</dcterms:modified>
</cp:coreProperties>
</file>