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74" r:id="rId2"/>
    <p:sldId id="294" r:id="rId3"/>
    <p:sldId id="279" r:id="rId4"/>
    <p:sldId id="296" r:id="rId5"/>
    <p:sldId id="297" r:id="rId6"/>
    <p:sldId id="283" r:id="rId7"/>
    <p:sldId id="287" r:id="rId8"/>
    <p:sldId id="298" r:id="rId9"/>
    <p:sldId id="281" r:id="rId10"/>
    <p:sldId id="299" r:id="rId11"/>
    <p:sldId id="295" r:id="rId12"/>
  </p:sldIdLst>
  <p:sldSz cx="13439775" cy="7559675"/>
  <p:notesSz cx="7559675" cy="1069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2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6529"/>
    <a:srgbClr val="64C3D5"/>
    <a:srgbClr val="93BF49"/>
    <a:srgbClr val="FFFFFF"/>
    <a:srgbClr val="F2975E"/>
    <a:srgbClr val="FDCE53"/>
    <a:srgbClr val="3698D4"/>
    <a:srgbClr val="729C2D"/>
    <a:srgbClr val="E5A91F"/>
    <a:srgbClr val="EFEC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5C6926-2C20-416F-845E-9CB70CB460DD}" v="106" dt="2024-09-26T15:21:03.0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45" autoAdjust="0"/>
  </p:normalViewPr>
  <p:slideViewPr>
    <p:cSldViewPr snapToGrid="0" showGuides="1">
      <p:cViewPr varScale="1">
        <p:scale>
          <a:sx n="75" d="100"/>
          <a:sy n="75" d="100"/>
        </p:scale>
        <p:origin x="408" y="72"/>
      </p:cViewPr>
      <p:guideLst>
        <p:guide orient="horz" pos="2381"/>
        <p:guide pos="423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0" d="100"/>
          <a:sy n="70" d="100"/>
        </p:scale>
        <p:origin x="396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10A356A5-9030-4E47-A4E0-60AE7A9FC22E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0FD8CE-3BFC-4169-B0E8-0800B2FAF207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373583F-A877-4E7E-A1A5-5D2D7B171FCC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68B9CE8-B226-47C3-A983-2D5685D5170B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ACA6F93-0FFF-45FC-8339-26B0B6A944ED}" type="slidenum">
              <a:t>‹nº›</a:t>
            </a:fld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614300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E56A9D8-A35D-4007-8F68-806E7FD030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F00E51E-933E-406F-B582-D37911A6256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pt-BR"/>
          </a:p>
        </p:txBody>
      </p:sp>
      <p:sp>
        <p:nvSpPr>
          <p:cNvPr id="4" name="Espaço Reservado para Cabeçalho 3">
            <a:extLst>
              <a:ext uri="{FF2B5EF4-FFF2-40B4-BE49-F238E27FC236}">
                <a16:creationId xmlns:a16="http://schemas.microsoft.com/office/drawing/2014/main" id="{3856EEDD-7E73-4350-9458-3123279C5CC8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3A3D0F7-F780-4E50-9550-21F2208F0AD7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B1C89DF-62BD-4A5C-B3B9-972D43F08047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8B2A53-A1AC-4FF2-AD9F-B1D909CD33A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A087EDC3-3194-45FB-8222-FC39F8BE239A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6590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pt-BR" sz="2000" b="0" i="0" u="none" strike="noStrike" kern="1200" cap="none" spc="0" baseline="0">
        <a:solidFill>
          <a:srgbClr val="000000"/>
        </a:solidFill>
        <a:uFillTx/>
        <a:latin typeface="Liberation Sans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6">
            <a:extLst>
              <a:ext uri="{FF2B5EF4-FFF2-40B4-BE49-F238E27FC236}">
                <a16:creationId xmlns:a16="http://schemas.microsoft.com/office/drawing/2014/main" id="{9C87146A-F8A4-48FB-A385-6DFD8B042F59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0AECBC4-B196-4801-B907-A1FFFD39257F}" type="slidenum">
              <a:t>1</a:t>
            </a:fld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Espaço Reservado para Imagem de Slide 1">
            <a:extLst>
              <a:ext uri="{FF2B5EF4-FFF2-40B4-BE49-F238E27FC236}">
                <a16:creationId xmlns:a16="http://schemas.microsoft.com/office/drawing/2014/main" id="{47C234D4-F5FB-4DF2-A731-97198F2381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Espaço Reservado para Anotações 2">
            <a:extLst>
              <a:ext uri="{FF2B5EF4-FFF2-40B4-BE49-F238E27FC236}">
                <a16:creationId xmlns:a16="http://schemas.microsoft.com/office/drawing/2014/main" id="{A2974C19-5CBE-432D-9AE0-B9ED222DBCF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9013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extensaoufca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B553BC68-3D50-F32E-E76F-AFEE518399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18923" r="25428" b="51998"/>
          <a:stretch>
            <a:fillRect/>
          </a:stretch>
        </p:blipFill>
        <p:spPr>
          <a:xfrm flipV="1">
            <a:off x="-1" y="-3"/>
            <a:ext cx="13439775" cy="75596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9972" y="1237197"/>
            <a:ext cx="10079831" cy="2631887"/>
          </a:xfrm>
        </p:spPr>
        <p:txBody>
          <a:bodyPr anchor="b"/>
          <a:lstStyle>
            <a:lvl1pPr algn="ctr">
              <a:defRPr sz="6614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9972" y="3970580"/>
            <a:ext cx="10079831" cy="1825171"/>
          </a:xfrm>
        </p:spPr>
        <p:txBody>
          <a:bodyPr/>
          <a:lstStyle>
            <a:lvl1pPr marL="0" indent="0" algn="ctr">
              <a:buNone/>
              <a:defRPr sz="2646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423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Logotipo&#10;&#10;Descrição gerada automaticamente">
            <a:extLst>
              <a:ext uri="{FF2B5EF4-FFF2-40B4-BE49-F238E27FC236}">
                <a16:creationId xmlns:a16="http://schemas.microsoft.com/office/drawing/2014/main" id="{1A649F4A-D6EB-8C97-D243-CD6E49BBB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22" t="16056" r="22993" b="49818"/>
          <a:stretch/>
        </p:blipFill>
        <p:spPr>
          <a:xfrm flipV="1">
            <a:off x="16322" y="0"/>
            <a:ext cx="12620634" cy="7559675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FDF03600-C4BB-F17D-CD74-1EE14EBFF9AD}"/>
              </a:ext>
            </a:extLst>
          </p:cNvPr>
          <p:cNvSpPr/>
          <p:nvPr userDrawn="1"/>
        </p:nvSpPr>
        <p:spPr>
          <a:xfrm>
            <a:off x="1462" y="7320899"/>
            <a:ext cx="6719887" cy="88283"/>
          </a:xfrm>
          <a:prstGeom prst="rect">
            <a:avLst/>
          </a:prstGeom>
          <a:solidFill>
            <a:srgbClr val="F29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F6624FB-F02A-D708-3E05-6370FB921256}"/>
              </a:ext>
            </a:extLst>
          </p:cNvPr>
          <p:cNvSpPr/>
          <p:nvPr userDrawn="1"/>
        </p:nvSpPr>
        <p:spPr>
          <a:xfrm>
            <a:off x="6721350" y="7322004"/>
            <a:ext cx="6719887" cy="237672"/>
          </a:xfrm>
          <a:prstGeom prst="rect">
            <a:avLst/>
          </a:prstGeom>
          <a:solidFill>
            <a:srgbClr val="93B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81321841-B322-989B-6779-E2FCD11DB0B8}"/>
              </a:ext>
            </a:extLst>
          </p:cNvPr>
          <p:cNvSpPr/>
          <p:nvPr userDrawn="1"/>
        </p:nvSpPr>
        <p:spPr>
          <a:xfrm>
            <a:off x="0" y="7320899"/>
            <a:ext cx="3408806" cy="163403"/>
          </a:xfrm>
          <a:prstGeom prst="rect">
            <a:avLst/>
          </a:prstGeom>
          <a:solidFill>
            <a:srgbClr val="FDC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6D9CC904-C2D1-03A7-E1EB-7A4530DFDA11}"/>
              </a:ext>
            </a:extLst>
          </p:cNvPr>
          <p:cNvSpPr/>
          <p:nvPr userDrawn="1"/>
        </p:nvSpPr>
        <p:spPr>
          <a:xfrm>
            <a:off x="10032431" y="7320898"/>
            <a:ext cx="3408806" cy="237672"/>
          </a:xfrm>
          <a:prstGeom prst="rect">
            <a:avLst/>
          </a:prstGeom>
          <a:solidFill>
            <a:srgbClr val="64C3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2EEBA0E-0322-3941-B723-EB39A2FFCD5A}"/>
              </a:ext>
            </a:extLst>
          </p:cNvPr>
          <p:cNvSpPr/>
          <p:nvPr userDrawn="1"/>
        </p:nvSpPr>
        <p:spPr>
          <a:xfrm>
            <a:off x="0" y="7397124"/>
            <a:ext cx="6719887" cy="162552"/>
          </a:xfrm>
          <a:prstGeom prst="rect">
            <a:avLst/>
          </a:prstGeom>
          <a:solidFill>
            <a:srgbClr val="C565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863B76B-3E41-5725-F8B0-283061E78ECB}"/>
              </a:ext>
            </a:extLst>
          </p:cNvPr>
          <p:cNvSpPr/>
          <p:nvPr userDrawn="1"/>
        </p:nvSpPr>
        <p:spPr>
          <a:xfrm>
            <a:off x="6719888" y="7397711"/>
            <a:ext cx="6719887" cy="161964"/>
          </a:xfrm>
          <a:prstGeom prst="rect">
            <a:avLst/>
          </a:prstGeom>
          <a:solidFill>
            <a:srgbClr val="729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5614120-CB55-597B-E29C-91C8D9F6D89C}"/>
              </a:ext>
            </a:extLst>
          </p:cNvPr>
          <p:cNvSpPr/>
          <p:nvPr userDrawn="1"/>
        </p:nvSpPr>
        <p:spPr>
          <a:xfrm>
            <a:off x="-1462" y="7397121"/>
            <a:ext cx="3408806" cy="162554"/>
          </a:xfrm>
          <a:prstGeom prst="rect">
            <a:avLst/>
          </a:prstGeom>
          <a:solidFill>
            <a:srgbClr val="E5A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DBD4190-E412-430A-B4ED-9374F7351C75}"/>
              </a:ext>
            </a:extLst>
          </p:cNvPr>
          <p:cNvSpPr/>
          <p:nvPr userDrawn="1"/>
        </p:nvSpPr>
        <p:spPr>
          <a:xfrm>
            <a:off x="10030969" y="7397121"/>
            <a:ext cx="3408806" cy="162553"/>
          </a:xfrm>
          <a:prstGeom prst="rect">
            <a:avLst/>
          </a:prstGeom>
          <a:solidFill>
            <a:srgbClr val="3698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04483" y="1690951"/>
            <a:ext cx="12630808" cy="4323769"/>
          </a:xfrm>
        </p:spPr>
        <p:txBody>
          <a:bodyPr/>
          <a:lstStyle>
            <a:lvl1pPr>
              <a:lnSpc>
                <a:spcPct val="100000"/>
              </a:lnSpc>
              <a:buClr>
                <a:srgbClr val="777148"/>
              </a:buClr>
              <a:defRPr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lnSpc>
                <a:spcPct val="100000"/>
              </a:lnSpc>
              <a:buClr>
                <a:srgbClr val="777148"/>
              </a:buClr>
              <a:defRPr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lnSpc>
                <a:spcPct val="100000"/>
              </a:lnSpc>
              <a:buClr>
                <a:srgbClr val="777148"/>
              </a:buClr>
              <a:defRPr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lnSpc>
                <a:spcPct val="100000"/>
              </a:lnSpc>
              <a:buClr>
                <a:srgbClr val="777148"/>
              </a:buClr>
              <a:defRPr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lnSpc>
                <a:spcPct val="100000"/>
              </a:lnSpc>
              <a:buClr>
                <a:srgbClr val="777148"/>
              </a:buClr>
              <a:defRPr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pPr lvl="0"/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pPr lvl="0"/>
            <a:fld id="{CCB7E6B9-6F0F-4B75-A4DA-54664E967EB7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156276" y="203799"/>
            <a:ext cx="13124296" cy="1280368"/>
          </a:xfrm>
          <a:prstGeom prst="roundRect">
            <a:avLst/>
          </a:prstGeom>
          <a:noFill/>
        </p:spPr>
        <p:txBody>
          <a:bodyPr wrap="square" lIns="36000" rIns="36000">
            <a:noAutofit/>
          </a:bodyPr>
          <a:lstStyle>
            <a:lvl1pPr algn="ctr">
              <a:defRPr sz="4400" b="1" u="none" cap="none" baseline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C13D60A-42C0-9ADA-3416-554AC74C5176}"/>
              </a:ext>
            </a:extLst>
          </p:cNvPr>
          <p:cNvSpPr txBox="1"/>
          <p:nvPr userDrawn="1"/>
        </p:nvSpPr>
        <p:spPr>
          <a:xfrm>
            <a:off x="2235200" y="6927504"/>
            <a:ext cx="8966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pt-BR" sz="1600" b="1" i="1" dirty="0">
                <a:solidFill>
                  <a:srgbClr val="000000">
                    <a:alpha val="37000"/>
                  </a:srgb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Do sertão ao oceano: a cultura das águas do Cariri cearense como resistência climática</a:t>
            </a:r>
            <a:endParaRPr lang="pt-BR" sz="1600" dirty="0">
              <a:solidFill>
                <a:schemeClr val="tx1">
                  <a:alpha val="37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92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423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985" y="1884670"/>
            <a:ext cx="11591806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6985" y="5059034"/>
            <a:ext cx="11591806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3BA97C0-5FF7-46E6-BCE5-231896294B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29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423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3985" y="2012414"/>
            <a:ext cx="5711904" cy="479654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886" y="2012414"/>
            <a:ext cx="5711904" cy="479654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74A3380-7505-4D64-8A92-377EC63F05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751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5" y="402483"/>
            <a:ext cx="11591806" cy="146118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5736" y="1853171"/>
            <a:ext cx="5685654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736" y="2761381"/>
            <a:ext cx="5685654" cy="40615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3886" y="1853171"/>
            <a:ext cx="571365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03886" y="2761381"/>
            <a:ext cx="5713655" cy="40615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978F43A-76E5-4B84-9DC2-AA4463A593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301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C4663AA-5D62-49C7-83D8-21A531F31E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896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F6AB96-C641-42FC-9519-4B41730C4F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438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655" y="1088454"/>
            <a:ext cx="680388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DDE1639-535E-414E-825E-3993928158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391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3655" y="1088454"/>
            <a:ext cx="680388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49BF01C-5E86-408A-ACCF-BE5AA0EA06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531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C73C488-21BB-42F6-8480-5BFB259A89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010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17839" y="402483"/>
            <a:ext cx="2897951" cy="640647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3985" y="402483"/>
            <a:ext cx="8525857" cy="64064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B6FEBC5-714E-4BA9-BD9F-B4DC642E97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041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Gráfico, Gráfico de explosão solar&#10;&#10;Descrição gerada automaticamente">
            <a:extLst>
              <a:ext uri="{FF2B5EF4-FFF2-40B4-BE49-F238E27FC236}">
                <a16:creationId xmlns:a16="http://schemas.microsoft.com/office/drawing/2014/main" id="{E030607B-AFBF-C315-32E3-771816EEA2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1" y="1875"/>
            <a:ext cx="13443436" cy="7557800"/>
          </a:xfrm>
          <a:prstGeom prst="rect">
            <a:avLst/>
          </a:prstGeom>
        </p:spPr>
      </p:pic>
      <p:sp>
        <p:nvSpPr>
          <p:cNvPr id="33" name="Retângulo 32">
            <a:hlinkClick r:id="rId3"/>
            <a:extLst>
              <a:ext uri="{FF2B5EF4-FFF2-40B4-BE49-F238E27FC236}">
                <a16:creationId xmlns:a16="http://schemas.microsoft.com/office/drawing/2014/main" id="{12064217-2616-96BB-3A53-6C1B5C4ADB22}"/>
              </a:ext>
            </a:extLst>
          </p:cNvPr>
          <p:cNvSpPr/>
          <p:nvPr userDrawn="1"/>
        </p:nvSpPr>
        <p:spPr>
          <a:xfrm>
            <a:off x="1327715" y="6798054"/>
            <a:ext cx="554805" cy="6695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E8DD3C-3A53-4D6D-A902-DE125BB1B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38800" y="3033486"/>
            <a:ext cx="5105400" cy="966652"/>
          </a:xfrm>
          <a:prstGeom prst="roundRect">
            <a:avLst/>
          </a:prstGeom>
          <a:noFill/>
        </p:spPr>
        <p:txBody>
          <a:bodyPr>
            <a:noAutofit/>
          </a:bodyPr>
          <a:lstStyle>
            <a:lvl1pPr algn="l">
              <a:defRPr sz="8800" cap="none" baseline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t-BR" dirty="0"/>
              <a:t>Gratidão!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6651A9F-E4FC-4064-8620-75C4E627D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9E665C8-88B3-406B-A0ED-F009EA067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F6AB96-C641-42FC-9519-4B41730C4F2F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FDF23CA-D86D-4B9C-B1FE-FCAEC97BC45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24664" y="6638940"/>
            <a:ext cx="8679239" cy="55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49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4233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02483"/>
            <a:ext cx="12058591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2414"/>
            <a:ext cx="12058591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BCF6AB96-C641-42FC-9519-4B41730C4F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849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bg2">
              <a:lumMod val="10000"/>
            </a:schemeClr>
          </a:solidFill>
          <a:latin typeface="Mangueira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bg2">
              <a:lumMod val="10000"/>
            </a:schemeClr>
          </a:solidFill>
          <a:latin typeface="Mangueira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bg2">
              <a:lumMod val="10000"/>
            </a:schemeClr>
          </a:solidFill>
          <a:latin typeface="Mangueira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bg2">
              <a:lumMod val="10000"/>
            </a:schemeClr>
          </a:solidFill>
          <a:latin typeface="Mangueira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bg2">
              <a:lumMod val="10000"/>
            </a:schemeClr>
          </a:solidFill>
          <a:latin typeface="Mangueira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bg2">
              <a:lumMod val="10000"/>
            </a:schemeClr>
          </a:solidFill>
          <a:latin typeface="Mangueira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1" userDrawn="1">
          <p15:clr>
            <a:srgbClr val="F26B43"/>
          </p15:clr>
        </p15:guide>
        <p15:guide id="2" pos="42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D364581-4D71-45B4-ADF0-6A301932CE0C}"/>
              </a:ext>
            </a:extLst>
          </p:cNvPr>
          <p:cNvSpPr txBox="1"/>
          <p:nvPr/>
        </p:nvSpPr>
        <p:spPr>
          <a:xfrm>
            <a:off x="5255288" y="4300417"/>
            <a:ext cx="6770465" cy="20721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4997" rIns="0" bIns="44997" anchor="t" anchorCtr="0" compatLnSpc="0">
            <a:noAutofit/>
          </a:bodyPr>
          <a:lstStyle/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Autor</a:t>
            </a:r>
          </a:p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Coautor 1</a:t>
            </a:r>
          </a:p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Coautor 2</a:t>
            </a:r>
          </a:p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Coautor 3</a:t>
            </a:r>
          </a:p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Coautor 4</a:t>
            </a:r>
          </a:p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Coautor 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2AC1410-4416-4C5C-8F60-FC1F639BD4F5}"/>
              </a:ext>
            </a:extLst>
          </p:cNvPr>
          <p:cNvSpPr txBox="1"/>
          <p:nvPr/>
        </p:nvSpPr>
        <p:spPr>
          <a:xfrm>
            <a:off x="2085261" y="6615638"/>
            <a:ext cx="9266918" cy="529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algn="ctr"/>
            <a:r>
              <a:rPr lang="pt-BR" sz="1400" b="1" i="0" dirty="0">
                <a:solidFill>
                  <a:schemeClr val="bg2">
                    <a:lumMod val="1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Ceará, Brasil</a:t>
            </a:r>
            <a:endParaRPr lang="pt-BR" sz="1400" dirty="0">
              <a:solidFill>
                <a:schemeClr val="bg2">
                  <a:lumMod val="1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 algn="ctr"/>
            <a:r>
              <a:rPr lang="pt-BR" sz="1400" b="1" i="0" dirty="0">
                <a:solidFill>
                  <a:schemeClr val="bg2">
                    <a:lumMod val="1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2025</a:t>
            </a:r>
            <a:endParaRPr lang="pt-BR" sz="1400" dirty="0">
              <a:solidFill>
                <a:schemeClr val="bg2">
                  <a:lumMod val="1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B93F658-5496-453C-8E4C-3364A7E4F4FD}"/>
              </a:ext>
            </a:extLst>
          </p:cNvPr>
          <p:cNvSpPr txBox="1"/>
          <p:nvPr/>
        </p:nvSpPr>
        <p:spPr>
          <a:xfrm>
            <a:off x="1263945" y="4298660"/>
            <a:ext cx="5066518" cy="9992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285750" indent="-285750" defTabSz="914430" hangingPunct="0">
              <a:lnSpc>
                <a:spcPts val="2400"/>
              </a:lnSpc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da ação: </a:t>
            </a: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Escreva aqui</a:t>
            </a:r>
          </a:p>
          <a:p>
            <a:pPr marL="285750" indent="-285750" defTabSz="914430" hangingPunct="0">
              <a:lnSpc>
                <a:spcPts val="2400"/>
              </a:lnSpc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Área Temática: </a:t>
            </a: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Escreva aqui</a:t>
            </a:r>
          </a:p>
          <a:p>
            <a:pPr marL="285750" indent="-285750" defTabSz="914430" hangingPunct="0">
              <a:lnSpc>
                <a:spcPts val="2400"/>
              </a:lnSpc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Dimensão: </a:t>
            </a: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Extensão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1AD3E02-A995-42FC-A77D-E5F022FC75EF}"/>
              </a:ext>
            </a:extLst>
          </p:cNvPr>
          <p:cNvSpPr/>
          <p:nvPr/>
        </p:nvSpPr>
        <p:spPr>
          <a:xfrm>
            <a:off x="746230" y="2340996"/>
            <a:ext cx="11944858" cy="14380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/>
            <a:r>
              <a:rPr lang="pt-BR" sz="3600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Título: </a:t>
            </a:r>
            <a:r>
              <a:rPr lang="pt-BR" sz="36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subtítulo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4449FD0-7E9F-D95D-413B-5245B4BC1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096" y="438903"/>
            <a:ext cx="4716802" cy="2426585"/>
          </a:xfrm>
          <a:prstGeom prst="rect">
            <a:avLst/>
          </a:prstGeom>
        </p:spPr>
      </p:pic>
      <p:grpSp>
        <p:nvGrpSpPr>
          <p:cNvPr id="16" name="Agrupar 15">
            <a:extLst>
              <a:ext uri="{FF2B5EF4-FFF2-40B4-BE49-F238E27FC236}">
                <a16:creationId xmlns:a16="http://schemas.microsoft.com/office/drawing/2014/main" id="{7D76DCF3-BE98-8224-8052-6335ED1CDE4B}"/>
              </a:ext>
            </a:extLst>
          </p:cNvPr>
          <p:cNvGrpSpPr/>
          <p:nvPr/>
        </p:nvGrpSpPr>
        <p:grpSpPr>
          <a:xfrm rot="16200000">
            <a:off x="9523941" y="3643841"/>
            <a:ext cx="7559675" cy="271992"/>
            <a:chOff x="-1462" y="7320898"/>
            <a:chExt cx="13442699" cy="238778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DEBED2C3-7603-5D33-4C4C-50640AFBAE7B}"/>
                </a:ext>
              </a:extLst>
            </p:cNvPr>
            <p:cNvSpPr/>
            <p:nvPr/>
          </p:nvSpPr>
          <p:spPr>
            <a:xfrm>
              <a:off x="1462" y="7320899"/>
              <a:ext cx="6719887" cy="88283"/>
            </a:xfrm>
            <a:prstGeom prst="rect">
              <a:avLst/>
            </a:prstGeom>
            <a:solidFill>
              <a:srgbClr val="F297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47119612-CE96-27B2-A65A-FFE9BB9B3EE9}"/>
                </a:ext>
              </a:extLst>
            </p:cNvPr>
            <p:cNvSpPr/>
            <p:nvPr/>
          </p:nvSpPr>
          <p:spPr>
            <a:xfrm>
              <a:off x="6721350" y="7322004"/>
              <a:ext cx="6719887" cy="237672"/>
            </a:xfrm>
            <a:prstGeom prst="rect">
              <a:avLst/>
            </a:prstGeom>
            <a:solidFill>
              <a:srgbClr val="93BF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8656E0AB-C426-8723-8919-2B19ED0AACD6}"/>
                </a:ext>
              </a:extLst>
            </p:cNvPr>
            <p:cNvSpPr/>
            <p:nvPr/>
          </p:nvSpPr>
          <p:spPr>
            <a:xfrm>
              <a:off x="0" y="7320899"/>
              <a:ext cx="3408806" cy="163403"/>
            </a:xfrm>
            <a:prstGeom prst="rect">
              <a:avLst/>
            </a:prstGeom>
            <a:solidFill>
              <a:srgbClr val="FDCE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D4C6D136-754B-8705-B552-5CE8ADE03F1A}"/>
                </a:ext>
              </a:extLst>
            </p:cNvPr>
            <p:cNvSpPr/>
            <p:nvPr/>
          </p:nvSpPr>
          <p:spPr>
            <a:xfrm>
              <a:off x="10032431" y="7320898"/>
              <a:ext cx="3408806" cy="237672"/>
            </a:xfrm>
            <a:prstGeom prst="rect">
              <a:avLst/>
            </a:prstGeom>
            <a:solidFill>
              <a:srgbClr val="64C3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F872816C-4BFB-B9C4-52F6-1AE7CA8A9A6E}"/>
                </a:ext>
              </a:extLst>
            </p:cNvPr>
            <p:cNvSpPr/>
            <p:nvPr/>
          </p:nvSpPr>
          <p:spPr>
            <a:xfrm>
              <a:off x="0" y="7397124"/>
              <a:ext cx="6719887" cy="162552"/>
            </a:xfrm>
            <a:prstGeom prst="rect">
              <a:avLst/>
            </a:prstGeom>
            <a:solidFill>
              <a:srgbClr val="C565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669A5698-E2F7-9C85-326C-0A1DB51EF025}"/>
                </a:ext>
              </a:extLst>
            </p:cNvPr>
            <p:cNvSpPr/>
            <p:nvPr/>
          </p:nvSpPr>
          <p:spPr>
            <a:xfrm>
              <a:off x="6719888" y="7397711"/>
              <a:ext cx="6719887" cy="161964"/>
            </a:xfrm>
            <a:prstGeom prst="rect">
              <a:avLst/>
            </a:prstGeom>
            <a:solidFill>
              <a:srgbClr val="729C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FA36D114-1CE6-38D0-14E8-9B192ECCEAD5}"/>
                </a:ext>
              </a:extLst>
            </p:cNvPr>
            <p:cNvSpPr/>
            <p:nvPr/>
          </p:nvSpPr>
          <p:spPr>
            <a:xfrm>
              <a:off x="-1462" y="7397121"/>
              <a:ext cx="3408806" cy="162554"/>
            </a:xfrm>
            <a:prstGeom prst="rect">
              <a:avLst/>
            </a:prstGeom>
            <a:solidFill>
              <a:srgbClr val="E5A9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916BAEE2-1754-A3B8-CE1C-13F0C16FDC96}"/>
                </a:ext>
              </a:extLst>
            </p:cNvPr>
            <p:cNvSpPr/>
            <p:nvPr/>
          </p:nvSpPr>
          <p:spPr>
            <a:xfrm>
              <a:off x="10030969" y="7397121"/>
              <a:ext cx="3408806" cy="162553"/>
            </a:xfrm>
            <a:prstGeom prst="rect">
              <a:avLst/>
            </a:prstGeom>
            <a:solidFill>
              <a:srgbClr val="369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C4217E2F-0460-8786-3B5E-DA67A20E0443}"/>
              </a:ext>
            </a:extLst>
          </p:cNvPr>
          <p:cNvGrpSpPr/>
          <p:nvPr/>
        </p:nvGrpSpPr>
        <p:grpSpPr>
          <a:xfrm rot="5400000" flipH="1">
            <a:off x="-3643782" y="3644207"/>
            <a:ext cx="7559675" cy="271992"/>
            <a:chOff x="-1462" y="7320898"/>
            <a:chExt cx="13442699" cy="238778"/>
          </a:xfrm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68FE8B51-3404-2829-0866-C08AE01C812C}"/>
                </a:ext>
              </a:extLst>
            </p:cNvPr>
            <p:cNvSpPr/>
            <p:nvPr/>
          </p:nvSpPr>
          <p:spPr>
            <a:xfrm>
              <a:off x="1462" y="7320899"/>
              <a:ext cx="6719887" cy="88283"/>
            </a:xfrm>
            <a:prstGeom prst="rect">
              <a:avLst/>
            </a:prstGeom>
            <a:solidFill>
              <a:srgbClr val="F297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6D63045E-4183-352D-FB74-E11F05FE29B4}"/>
                </a:ext>
              </a:extLst>
            </p:cNvPr>
            <p:cNvSpPr/>
            <p:nvPr/>
          </p:nvSpPr>
          <p:spPr>
            <a:xfrm>
              <a:off x="6721350" y="7322004"/>
              <a:ext cx="6719887" cy="237672"/>
            </a:xfrm>
            <a:prstGeom prst="rect">
              <a:avLst/>
            </a:prstGeom>
            <a:solidFill>
              <a:srgbClr val="93BF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BA6E9F84-53A5-2191-33AC-5B8EF29FC714}"/>
                </a:ext>
              </a:extLst>
            </p:cNvPr>
            <p:cNvSpPr/>
            <p:nvPr/>
          </p:nvSpPr>
          <p:spPr>
            <a:xfrm>
              <a:off x="0" y="7320899"/>
              <a:ext cx="3408806" cy="163403"/>
            </a:xfrm>
            <a:prstGeom prst="rect">
              <a:avLst/>
            </a:prstGeom>
            <a:solidFill>
              <a:srgbClr val="FDCE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FBF99557-8901-34CD-51E8-89318DFDBC8C}"/>
                </a:ext>
              </a:extLst>
            </p:cNvPr>
            <p:cNvSpPr/>
            <p:nvPr/>
          </p:nvSpPr>
          <p:spPr>
            <a:xfrm>
              <a:off x="10032431" y="7320898"/>
              <a:ext cx="3408806" cy="237672"/>
            </a:xfrm>
            <a:prstGeom prst="rect">
              <a:avLst/>
            </a:prstGeom>
            <a:solidFill>
              <a:srgbClr val="64C3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905EAD11-E3C4-242D-F466-C8651F4CEBD1}"/>
                </a:ext>
              </a:extLst>
            </p:cNvPr>
            <p:cNvSpPr/>
            <p:nvPr/>
          </p:nvSpPr>
          <p:spPr>
            <a:xfrm>
              <a:off x="0" y="7397124"/>
              <a:ext cx="6719887" cy="162552"/>
            </a:xfrm>
            <a:prstGeom prst="rect">
              <a:avLst/>
            </a:prstGeom>
            <a:solidFill>
              <a:srgbClr val="C565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6A1F4966-9A43-3141-41A0-06286F3A32B0}"/>
                </a:ext>
              </a:extLst>
            </p:cNvPr>
            <p:cNvSpPr/>
            <p:nvPr/>
          </p:nvSpPr>
          <p:spPr>
            <a:xfrm>
              <a:off x="6719888" y="7397711"/>
              <a:ext cx="6719887" cy="161964"/>
            </a:xfrm>
            <a:prstGeom prst="rect">
              <a:avLst/>
            </a:prstGeom>
            <a:solidFill>
              <a:srgbClr val="729C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4B5D1A01-CE1C-DD65-FC36-BB805A7DBC10}"/>
                </a:ext>
              </a:extLst>
            </p:cNvPr>
            <p:cNvSpPr/>
            <p:nvPr/>
          </p:nvSpPr>
          <p:spPr>
            <a:xfrm>
              <a:off x="-1462" y="7397121"/>
              <a:ext cx="3408806" cy="162554"/>
            </a:xfrm>
            <a:prstGeom prst="rect">
              <a:avLst/>
            </a:prstGeom>
            <a:solidFill>
              <a:srgbClr val="E5A9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D5E862B2-29FA-9595-2540-5C321BC7DB0C}"/>
                </a:ext>
              </a:extLst>
            </p:cNvPr>
            <p:cNvSpPr/>
            <p:nvPr/>
          </p:nvSpPr>
          <p:spPr>
            <a:xfrm>
              <a:off x="10030969" y="7397121"/>
              <a:ext cx="3408806" cy="162553"/>
            </a:xfrm>
            <a:prstGeom prst="rect">
              <a:avLst/>
            </a:prstGeom>
            <a:solidFill>
              <a:srgbClr val="369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33" name="Imagem 32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65B5C763-3BC8-6069-9048-DA1D9E344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459" y="2065005"/>
            <a:ext cx="2269382" cy="2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67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DD6C8652-7348-1B13-F9B4-1323EA0FC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0" indent="-285750">
              <a:spcBef>
                <a:spcPts val="0"/>
              </a:spcBef>
              <a:buClr>
                <a:srgbClr val="262626"/>
              </a:buClr>
              <a:buSzPts val="3200"/>
              <a:buFont typeface="Arial"/>
              <a:buChar char="•"/>
            </a:pPr>
            <a:r>
              <a:rPr lang="pt-BR" sz="2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Fonte: </a:t>
            </a:r>
            <a:r>
              <a:rPr lang="pt-BR" sz="2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Roboto</a:t>
            </a:r>
            <a:r>
              <a:rPr lang="pt-BR" sz="2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;</a:t>
            </a:r>
          </a:p>
          <a:p>
            <a:pPr marL="285750" lvl="0" indent="-285750">
              <a:spcBef>
                <a:spcPts val="0"/>
              </a:spcBef>
              <a:buClr>
                <a:srgbClr val="262626"/>
              </a:buClr>
              <a:buSzPts val="3200"/>
              <a:buFont typeface="Arial"/>
              <a:buChar char="•"/>
            </a:pPr>
            <a:endParaRPr lang="pt-BR" sz="2800" dirty="0">
              <a:solidFill>
                <a:srgbClr val="262626"/>
              </a:solidFill>
              <a:latin typeface="Roboto"/>
              <a:ea typeface="Roboto"/>
              <a:sym typeface="Roboto"/>
            </a:endParaRPr>
          </a:p>
          <a:p>
            <a:pPr marL="285750" lvl="0" indent="-285750">
              <a:spcBef>
                <a:spcPts val="0"/>
              </a:spcBef>
              <a:buClr>
                <a:srgbClr val="262626"/>
              </a:buClr>
              <a:buSzPts val="3200"/>
              <a:buFont typeface="Arial"/>
              <a:buChar char="•"/>
            </a:pPr>
            <a:endParaRPr lang="pt-BR" dirty="0"/>
          </a:p>
          <a:p>
            <a:pPr marL="0" lvl="0" indent="0" algn="ctr">
              <a:spcBef>
                <a:spcPts val="0"/>
              </a:spcBef>
              <a:buNone/>
            </a:pPr>
            <a:r>
              <a:rPr lang="pt-BR" sz="2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Nesta seção indicar a contextualização da pesquisa.</a:t>
            </a:r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25884EE-BFD0-5F8C-ED6A-48BFE9254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165683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  <a:cs typeface="Arial"/>
                <a:sym typeface="Arial"/>
              </a:rPr>
              <a:t>Objetivo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A2778B-EB83-4D4D-8BC2-A2A42D8AC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0" indent="-285750">
              <a:spcBef>
                <a:spcPts val="0"/>
              </a:spcBef>
              <a:buClr>
                <a:srgbClr val="262626"/>
              </a:buClr>
              <a:buSzPts val="3200"/>
              <a:buFont typeface="Arial"/>
              <a:buChar char="•"/>
            </a:pPr>
            <a:r>
              <a:rPr lang="pt-BR" sz="2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Fonte: </a:t>
            </a:r>
            <a:r>
              <a:rPr lang="pt-BR" sz="2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Roboto</a:t>
            </a:r>
            <a:r>
              <a:rPr lang="pt-BR" sz="2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;</a:t>
            </a:r>
          </a:p>
          <a:p>
            <a:pPr marL="285750" lvl="0" indent="-285750">
              <a:spcBef>
                <a:spcPts val="0"/>
              </a:spcBef>
              <a:buClr>
                <a:srgbClr val="262626"/>
              </a:buClr>
              <a:buSzPts val="3200"/>
              <a:buFont typeface="Arial"/>
              <a:buChar char="•"/>
            </a:pPr>
            <a:endParaRPr lang="pt-BR" sz="28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>
              <a:spcBef>
                <a:spcPts val="0"/>
              </a:spcBef>
              <a:buNone/>
            </a:pPr>
            <a:r>
              <a:rPr lang="pt-BR" sz="2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Apresentar o objetivo geral do trabalho, objetivos específicos (este último não sendo obrigatório). </a:t>
            </a:r>
            <a:endParaRPr lang="pt-BR" sz="2800" dirty="0">
              <a:solidFill>
                <a:schemeClr val="tx1"/>
              </a:solidFill>
            </a:endParaRPr>
          </a:p>
          <a:p>
            <a:pPr marL="285750" lvl="0" indent="-285750">
              <a:spcBef>
                <a:spcPts val="0"/>
              </a:spcBef>
              <a:buClr>
                <a:srgbClr val="262626"/>
              </a:buClr>
              <a:buSzPts val="3200"/>
              <a:buFont typeface="Arial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796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  <a:cs typeface="Arial"/>
                <a:sym typeface="Arial"/>
              </a:rPr>
              <a:t>Metodologia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A2778B-EB83-4D4D-8BC2-A2A42D8AC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0" indent="-285750">
              <a:spcBef>
                <a:spcPts val="0"/>
              </a:spcBef>
              <a:buClr>
                <a:srgbClr val="262626"/>
              </a:buClr>
              <a:buSzPts val="3200"/>
              <a:buFont typeface="Arial"/>
              <a:buChar char="•"/>
            </a:pPr>
            <a:r>
              <a:rPr lang="pt-BR" sz="2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Fonte: </a:t>
            </a:r>
            <a:r>
              <a:rPr lang="pt-BR" sz="2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Roboto</a:t>
            </a:r>
            <a:r>
              <a:rPr lang="pt-BR" sz="2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;</a:t>
            </a:r>
          </a:p>
          <a:p>
            <a:pPr marL="285750" lvl="0" indent="-285750">
              <a:spcBef>
                <a:spcPts val="0"/>
              </a:spcBef>
              <a:buClr>
                <a:srgbClr val="262626"/>
              </a:buClr>
              <a:buSzPts val="3200"/>
              <a:buFont typeface="Arial"/>
              <a:buChar char="•"/>
            </a:pPr>
            <a:endParaRPr lang="pt-BR" sz="28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pt-BR" sz="28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pt-BR" sz="28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>
              <a:spcBef>
                <a:spcPts val="0"/>
              </a:spcBef>
              <a:buNone/>
            </a:pPr>
            <a:r>
              <a:rPr lang="pt-BR" sz="2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Nesta seção indicar os passos e a metodologia </a:t>
            </a:r>
            <a:endParaRPr lang="pt-BR" sz="2800" dirty="0">
              <a:solidFill>
                <a:schemeClr val="tx1"/>
              </a:solidFill>
            </a:endParaRPr>
          </a:p>
          <a:p>
            <a:pPr marL="0" lvl="0" indent="0" algn="ctr">
              <a:spcBef>
                <a:spcPts val="0"/>
              </a:spcBef>
              <a:buNone/>
            </a:pPr>
            <a:r>
              <a:rPr lang="pt-BR" sz="2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utilizada na pesquisa.</a:t>
            </a:r>
            <a:endParaRPr lang="pt-BR" sz="2800" dirty="0">
              <a:solidFill>
                <a:schemeClr val="tx1"/>
              </a:solidFill>
            </a:endParaRPr>
          </a:p>
          <a:p>
            <a:pPr marL="285750" lvl="0" indent="-285750">
              <a:spcBef>
                <a:spcPts val="0"/>
              </a:spcBef>
              <a:buClr>
                <a:srgbClr val="262626"/>
              </a:buClr>
              <a:buSzPts val="3200"/>
              <a:buFont typeface="Arial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613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  <a:cs typeface="Arial"/>
                <a:sym typeface="Arial"/>
              </a:rPr>
              <a:t>Exemplo de figura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6" name="Google Shape;126;p17">
            <a:extLst>
              <a:ext uri="{FF2B5EF4-FFF2-40B4-BE49-F238E27FC236}">
                <a16:creationId xmlns:a16="http://schemas.microsoft.com/office/drawing/2014/main" id="{6E50B480-0C03-4FF9-9971-DA7698138FFD}"/>
              </a:ext>
            </a:extLst>
          </p:cNvPr>
          <p:cNvSpPr txBox="1"/>
          <p:nvPr/>
        </p:nvSpPr>
        <p:spPr>
          <a:xfrm>
            <a:off x="3516353" y="6274085"/>
            <a:ext cx="6407068" cy="35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9" tIns="50376" rIns="100779" bIns="50376" anchor="t" anchorCtr="0">
            <a:normAutofit fontScale="77500" lnSpcReduction="20000"/>
          </a:bodyPr>
          <a:lstStyle/>
          <a:p>
            <a:pPr>
              <a:lnSpc>
                <a:spcPct val="120000"/>
              </a:lnSpc>
              <a:buClr>
                <a:srgbClr val="262626"/>
              </a:buClr>
              <a:buSzPct val="100000"/>
            </a:pPr>
            <a:r>
              <a:rPr lang="pt-BR" sz="1984" dirty="0">
                <a:latin typeface="Roboto"/>
                <a:ea typeface="Roboto"/>
                <a:cs typeface="Roboto"/>
                <a:sym typeface="Roboto"/>
              </a:rPr>
              <a:t>Fonte: Logo criada pela Diretoria de Comunicação (DCOM/UFCA).</a:t>
            </a:r>
            <a:endParaRPr sz="1984" dirty="0"/>
          </a:p>
        </p:txBody>
      </p:sp>
      <p:sp>
        <p:nvSpPr>
          <p:cNvPr id="7" name="Google Shape;127;p17">
            <a:extLst>
              <a:ext uri="{FF2B5EF4-FFF2-40B4-BE49-F238E27FC236}">
                <a16:creationId xmlns:a16="http://schemas.microsoft.com/office/drawing/2014/main" id="{80FE1490-75CE-4D11-9FDF-1650BEB2E153}"/>
              </a:ext>
            </a:extLst>
          </p:cNvPr>
          <p:cNvSpPr txBox="1"/>
          <p:nvPr/>
        </p:nvSpPr>
        <p:spPr>
          <a:xfrm>
            <a:off x="976215" y="1504201"/>
            <a:ext cx="10961529" cy="35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9" tIns="50376" rIns="100779" bIns="50376" anchor="t" anchorCtr="0">
            <a:noAutofit/>
          </a:bodyPr>
          <a:lstStyle/>
          <a:p>
            <a:pPr algn="ctr">
              <a:lnSpc>
                <a:spcPct val="120000"/>
              </a:lnSpc>
              <a:buClr>
                <a:srgbClr val="262626"/>
              </a:buClr>
              <a:buSzPts val="2000"/>
            </a:pPr>
            <a:r>
              <a:rPr lang="pt-BR" sz="2205" b="1" dirty="0">
                <a:latin typeface="Roboto"/>
                <a:ea typeface="Roboto"/>
                <a:cs typeface="Roboto"/>
                <a:sym typeface="Roboto"/>
              </a:rPr>
              <a:t>Figura 1 </a:t>
            </a:r>
            <a:r>
              <a:rPr lang="pt-BR" sz="2205" dirty="0">
                <a:latin typeface="Roboto"/>
                <a:ea typeface="Roboto"/>
                <a:cs typeface="Roboto"/>
                <a:sym typeface="Roboto"/>
              </a:rPr>
              <a:t>– Logo criada pela Diretoria de Comunicação (DCOM/UFCA)</a:t>
            </a:r>
            <a:endParaRPr sz="1984" dirty="0"/>
          </a:p>
        </p:txBody>
      </p:sp>
      <p:sp>
        <p:nvSpPr>
          <p:cNvPr id="8" name="Google Shape;128;p17">
            <a:extLst>
              <a:ext uri="{FF2B5EF4-FFF2-40B4-BE49-F238E27FC236}">
                <a16:creationId xmlns:a16="http://schemas.microsoft.com/office/drawing/2014/main" id="{716094E3-F7C4-4DD0-B7B2-D929E4E594E6}"/>
              </a:ext>
            </a:extLst>
          </p:cNvPr>
          <p:cNvSpPr txBox="1"/>
          <p:nvPr/>
        </p:nvSpPr>
        <p:spPr>
          <a:xfrm>
            <a:off x="9286197" y="2454225"/>
            <a:ext cx="3271439" cy="1272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9" tIns="50376" rIns="100779" bIns="50376" anchor="t" anchorCtr="0">
            <a:noAutofit/>
          </a:bodyPr>
          <a:lstStyle/>
          <a:p>
            <a:pPr marL="251986" indent="-251986">
              <a:lnSpc>
                <a:spcPct val="90000"/>
              </a:lnSpc>
              <a:buClr>
                <a:srgbClr val="262626"/>
              </a:buClr>
              <a:buSzPts val="2000"/>
              <a:buFont typeface="Arial"/>
              <a:buChar char="•"/>
            </a:pPr>
            <a:r>
              <a:rPr lang="pt-BR" sz="2205" dirty="0">
                <a:latin typeface="Roboto"/>
                <a:ea typeface="Roboto"/>
                <a:cs typeface="Roboto"/>
                <a:sym typeface="Roboto"/>
              </a:rPr>
              <a:t>Obs. 1: Fonte usada na descrição da figura e da fonte: </a:t>
            </a:r>
            <a:r>
              <a:rPr lang="pt-BR" sz="2205" dirty="0" err="1">
                <a:latin typeface="Roboto"/>
                <a:ea typeface="Roboto"/>
                <a:cs typeface="Roboto"/>
                <a:sym typeface="Roboto"/>
              </a:rPr>
              <a:t>Roboto</a:t>
            </a:r>
            <a:r>
              <a:rPr lang="pt-BR" sz="2205" dirty="0">
                <a:latin typeface="Roboto"/>
                <a:ea typeface="Roboto"/>
                <a:cs typeface="Roboto"/>
                <a:sym typeface="Roboto"/>
              </a:rPr>
              <a:t>. Fonte 20.</a:t>
            </a:r>
            <a:endParaRPr sz="1984" dirty="0"/>
          </a:p>
        </p:txBody>
      </p:sp>
      <p:sp>
        <p:nvSpPr>
          <p:cNvPr id="9" name="Google Shape;129;p17">
            <a:extLst>
              <a:ext uri="{FF2B5EF4-FFF2-40B4-BE49-F238E27FC236}">
                <a16:creationId xmlns:a16="http://schemas.microsoft.com/office/drawing/2014/main" id="{244400D1-915C-4E94-872E-0F5C7E2B2A17}"/>
              </a:ext>
            </a:extLst>
          </p:cNvPr>
          <p:cNvSpPr txBox="1"/>
          <p:nvPr/>
        </p:nvSpPr>
        <p:spPr>
          <a:xfrm>
            <a:off x="9286197" y="4311739"/>
            <a:ext cx="3271439" cy="1272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9" tIns="50376" rIns="100779" bIns="50376" anchor="t" anchorCtr="0">
            <a:noAutofit/>
          </a:bodyPr>
          <a:lstStyle/>
          <a:p>
            <a:pPr marL="251986" indent="-251986">
              <a:lnSpc>
                <a:spcPct val="90000"/>
              </a:lnSpc>
              <a:buClr>
                <a:srgbClr val="262626"/>
              </a:buClr>
              <a:buSzPts val="2000"/>
              <a:buFont typeface="Arial"/>
              <a:buChar char="•"/>
            </a:pPr>
            <a:r>
              <a:rPr lang="pt-BR" sz="2205" dirty="0">
                <a:latin typeface="Roboto"/>
                <a:ea typeface="Roboto"/>
                <a:cs typeface="Roboto"/>
                <a:sym typeface="Roboto"/>
              </a:rPr>
              <a:t>Obs. 2: Fonte usada na Fonte da figura e da fonte: </a:t>
            </a:r>
            <a:r>
              <a:rPr lang="pt-BR" sz="2205" dirty="0" err="1">
                <a:latin typeface="Roboto"/>
                <a:ea typeface="Roboto"/>
                <a:cs typeface="Roboto"/>
                <a:sym typeface="Roboto"/>
              </a:rPr>
              <a:t>Roboto</a:t>
            </a:r>
            <a:r>
              <a:rPr lang="pt-BR" sz="2205" dirty="0">
                <a:latin typeface="Roboto"/>
                <a:ea typeface="Roboto"/>
                <a:cs typeface="Roboto"/>
                <a:sym typeface="Roboto"/>
              </a:rPr>
              <a:t>. Fonte 15.</a:t>
            </a:r>
            <a:endParaRPr sz="1984" dirty="0"/>
          </a:p>
        </p:txBody>
      </p:sp>
      <p:pic>
        <p:nvPicPr>
          <p:cNvPr id="10" name="Google Shape;130;p17">
            <a:extLst>
              <a:ext uri="{FF2B5EF4-FFF2-40B4-BE49-F238E27FC236}">
                <a16:creationId xmlns:a16="http://schemas.microsoft.com/office/drawing/2014/main" id="{9805B8B8-494C-4F9E-A146-3B423B031EE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247920" y="1949252"/>
            <a:ext cx="4689098" cy="43278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629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  <a:cs typeface="Arial"/>
                <a:sym typeface="Arial"/>
              </a:rPr>
              <a:t>Exemplo de Tabela/Quadro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17C9E3A-37E5-42B8-8699-A0EC9DA74DD7}"/>
              </a:ext>
            </a:extLst>
          </p:cNvPr>
          <p:cNvSpPr/>
          <p:nvPr/>
        </p:nvSpPr>
        <p:spPr>
          <a:xfrm>
            <a:off x="1079770" y="1371161"/>
            <a:ext cx="8997804" cy="399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Clr>
                <a:srgbClr val="262626"/>
              </a:buClr>
              <a:buSzPts val="2000"/>
            </a:pPr>
            <a:r>
              <a:rPr lang="pt-BR" b="1" dirty="0">
                <a:latin typeface="Roboto"/>
                <a:ea typeface="Roboto"/>
                <a:cs typeface="Roboto"/>
                <a:sym typeface="Roboto"/>
              </a:rPr>
              <a:t>Tabela/Quadro/Gráfico 1 </a:t>
            </a:r>
            <a:r>
              <a:rPr lang="pt-BR" dirty="0">
                <a:latin typeface="Roboto"/>
                <a:ea typeface="Roboto"/>
                <a:cs typeface="Roboto"/>
                <a:sym typeface="Roboto"/>
              </a:rPr>
              <a:t>– IV Congresso de Pesquisa, Pós-Graduação e Inovação </a:t>
            </a:r>
          </a:p>
        </p:txBody>
      </p:sp>
      <p:sp>
        <p:nvSpPr>
          <p:cNvPr id="16" name="Google Shape;138;p18">
            <a:extLst>
              <a:ext uri="{FF2B5EF4-FFF2-40B4-BE49-F238E27FC236}">
                <a16:creationId xmlns:a16="http://schemas.microsoft.com/office/drawing/2014/main" id="{33DC23E3-41CE-4AC8-A231-CA2FA9A077C7}"/>
              </a:ext>
            </a:extLst>
          </p:cNvPr>
          <p:cNvSpPr txBox="1"/>
          <p:nvPr/>
        </p:nvSpPr>
        <p:spPr>
          <a:xfrm>
            <a:off x="1827097" y="6151038"/>
            <a:ext cx="7668370" cy="35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9" tIns="50376" rIns="100779" bIns="50376" anchor="t" anchorCtr="0">
            <a:normAutofit fontScale="77500" lnSpcReduction="20000"/>
          </a:bodyPr>
          <a:lstStyle/>
          <a:p>
            <a:pPr>
              <a:lnSpc>
                <a:spcPct val="120000"/>
              </a:lnSpc>
              <a:buClr>
                <a:srgbClr val="000F33"/>
              </a:buClr>
              <a:buSzPct val="100000"/>
            </a:pPr>
            <a:r>
              <a:rPr lang="pt-BR" sz="1984" dirty="0">
                <a:latin typeface="Roboto"/>
                <a:ea typeface="Roboto"/>
                <a:cs typeface="Roboto"/>
                <a:sym typeface="Roboto"/>
              </a:rPr>
              <a:t>Fonte: Logo criada pela Diretoria de Comunicação (DCOM/UFCA).</a:t>
            </a:r>
            <a:endParaRPr sz="1984" dirty="0"/>
          </a:p>
        </p:txBody>
      </p:sp>
      <p:sp>
        <p:nvSpPr>
          <p:cNvPr id="18" name="Google Shape;140;p18">
            <a:extLst>
              <a:ext uri="{FF2B5EF4-FFF2-40B4-BE49-F238E27FC236}">
                <a16:creationId xmlns:a16="http://schemas.microsoft.com/office/drawing/2014/main" id="{939DEE37-59BB-45CF-889B-AF07CF64DCD7}"/>
              </a:ext>
            </a:extLst>
          </p:cNvPr>
          <p:cNvSpPr txBox="1"/>
          <p:nvPr/>
        </p:nvSpPr>
        <p:spPr>
          <a:xfrm>
            <a:off x="9730884" y="3298353"/>
            <a:ext cx="3271439" cy="1883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9" tIns="50376" rIns="100779" bIns="50376" anchor="t" anchorCtr="0">
            <a:noAutofit/>
          </a:bodyPr>
          <a:lstStyle/>
          <a:p>
            <a:pPr marL="251986" indent="-251986">
              <a:lnSpc>
                <a:spcPct val="90000"/>
              </a:lnSpc>
              <a:buClr>
                <a:srgbClr val="262626"/>
              </a:buClr>
              <a:buSzPts val="1800"/>
              <a:buFont typeface="Arial"/>
              <a:buChar char="•"/>
            </a:pPr>
            <a:r>
              <a:rPr lang="pt-BR" sz="1984" dirty="0">
                <a:latin typeface="Roboto"/>
                <a:ea typeface="Roboto"/>
                <a:cs typeface="Roboto"/>
                <a:sym typeface="Roboto"/>
              </a:rPr>
              <a:t>Obs.: Fonte utilizada na descrição da tabela/quadro/gráfico: tamanho 20, na fonte e dentro da tabela/quadro/gráfico: </a:t>
            </a:r>
            <a:r>
              <a:rPr lang="pt-BR" sz="1984" dirty="0" err="1">
                <a:latin typeface="Roboto"/>
                <a:ea typeface="Roboto"/>
                <a:cs typeface="Roboto"/>
                <a:sym typeface="Roboto"/>
              </a:rPr>
              <a:t>Roboto</a:t>
            </a:r>
            <a:r>
              <a:rPr lang="pt-BR" sz="1984" dirty="0">
                <a:latin typeface="Roboto"/>
                <a:ea typeface="Roboto"/>
                <a:cs typeface="Roboto"/>
                <a:sym typeface="Roboto"/>
              </a:rPr>
              <a:t>, tamanho 20.</a:t>
            </a:r>
            <a:endParaRPr sz="1984" dirty="0"/>
          </a:p>
        </p:txBody>
      </p:sp>
      <p:graphicFrame>
        <p:nvGraphicFramePr>
          <p:cNvPr id="21" name="Google Shape;141;p18">
            <a:extLst>
              <a:ext uri="{FF2B5EF4-FFF2-40B4-BE49-F238E27FC236}">
                <a16:creationId xmlns:a16="http://schemas.microsoft.com/office/drawing/2014/main" id="{25F7A335-D134-4B3F-A011-73D2D69C30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175273"/>
              </p:ext>
            </p:extLst>
          </p:nvPr>
        </p:nvGraphicFramePr>
        <p:xfrm>
          <a:off x="1960092" y="2176876"/>
          <a:ext cx="7535368" cy="3917543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767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67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439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000" u="none" strike="noStrike" cap="none">
                          <a:solidFill>
                            <a:schemeClr val="tx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IV CONPESQ</a:t>
                      </a:r>
                      <a:endParaRPr sz="2200">
                        <a:solidFill>
                          <a:schemeClr val="tx1"/>
                        </a:solidFill>
                      </a:endParaRPr>
                    </a:p>
                  </a:txBody>
                  <a:tcPr marL="100807" marR="100807" marT="50403" marB="50403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BF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b="0" u="none" strike="noStrike" cap="none">
                          <a:solidFill>
                            <a:schemeClr val="tx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IV Congresso de Pesquisa, Pós-Graduação e Inovação </a:t>
                      </a:r>
                      <a:endParaRPr sz="1500" b="0" u="none" strike="noStrike" cap="none">
                        <a:solidFill>
                          <a:schemeClr val="tx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100807" marR="100807" marT="50403" marB="50403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BF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u="none" strike="noStrike" cap="none">
                          <a:solidFill>
                            <a:schemeClr val="tx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Sobre o evento</a:t>
                      </a:r>
                      <a:endParaRPr sz="2200">
                        <a:solidFill>
                          <a:schemeClr val="tx1"/>
                        </a:solidFill>
                      </a:endParaRPr>
                    </a:p>
                  </a:txBody>
                  <a:tcPr marL="100807" marR="100807" marT="50403" marB="5040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>
                          <a:solidFill>
                            <a:schemeClr val="tx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---</a:t>
                      </a:r>
                      <a:endParaRPr sz="2200">
                        <a:solidFill>
                          <a:schemeClr val="tx1"/>
                        </a:solidFill>
                      </a:endParaRPr>
                    </a:p>
                  </a:txBody>
                  <a:tcPr marL="100807" marR="100807" marT="50403" marB="50403" anchor="ctr">
                    <a:lnL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63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400"/>
                        <a:buFont typeface="Roboto"/>
                        <a:buNone/>
                      </a:pPr>
                      <a:r>
                        <a:rPr lang="pt-BR" sz="1500" dirty="0">
                          <a:solidFill>
                            <a:schemeClr val="tx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Programação</a:t>
                      </a:r>
                      <a:endParaRPr sz="2200" dirty="0">
                        <a:solidFill>
                          <a:schemeClr val="tx1"/>
                        </a:solidFill>
                      </a:endParaRPr>
                    </a:p>
                  </a:txBody>
                  <a:tcPr marL="100807" marR="100807" marT="50403" marB="5040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400"/>
                        <a:buFont typeface="Roboto"/>
                        <a:buNone/>
                      </a:pPr>
                      <a:r>
                        <a:rPr lang="pt-BR" sz="1500">
                          <a:solidFill>
                            <a:schemeClr val="tx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---</a:t>
                      </a:r>
                      <a:endParaRPr sz="2200">
                        <a:solidFill>
                          <a:schemeClr val="tx1"/>
                        </a:solidFill>
                      </a:endParaRPr>
                    </a:p>
                  </a:txBody>
                  <a:tcPr marL="100807" marR="100807" marT="50403" marB="50403" anchor="ctr">
                    <a:lnL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63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400"/>
                        <a:buFont typeface="Roboto"/>
                        <a:buNone/>
                      </a:pPr>
                      <a:r>
                        <a:rPr lang="pt-BR" sz="1500" dirty="0">
                          <a:solidFill>
                            <a:schemeClr val="tx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Palestrantes</a:t>
                      </a:r>
                      <a:endParaRPr sz="2200" dirty="0">
                        <a:solidFill>
                          <a:schemeClr val="tx1"/>
                        </a:solidFill>
                      </a:endParaRPr>
                    </a:p>
                  </a:txBody>
                  <a:tcPr marL="100807" marR="100807" marT="50403" marB="5040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400"/>
                        <a:buFont typeface="Roboto"/>
                        <a:buNone/>
                      </a:pPr>
                      <a:r>
                        <a:rPr lang="pt-BR" sz="1500">
                          <a:solidFill>
                            <a:schemeClr val="tx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---</a:t>
                      </a:r>
                      <a:endParaRPr sz="2200">
                        <a:solidFill>
                          <a:schemeClr val="tx1"/>
                        </a:solidFill>
                      </a:endParaRPr>
                    </a:p>
                  </a:txBody>
                  <a:tcPr marL="100807" marR="100807" marT="50403" marB="50403" anchor="ctr">
                    <a:lnL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63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400"/>
                        <a:buFont typeface="Roboto"/>
                        <a:buNone/>
                      </a:pPr>
                      <a:r>
                        <a:rPr lang="pt-BR" sz="1500">
                          <a:solidFill>
                            <a:schemeClr val="tx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Minicursos/oficinas</a:t>
                      </a:r>
                      <a:endParaRPr sz="2200">
                        <a:solidFill>
                          <a:schemeClr val="tx1"/>
                        </a:solidFill>
                      </a:endParaRPr>
                    </a:p>
                  </a:txBody>
                  <a:tcPr marL="100807" marR="100807" marT="50403" marB="5040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400"/>
                        <a:buFont typeface="Roboto"/>
                        <a:buNone/>
                      </a:pPr>
                      <a:r>
                        <a:rPr lang="pt-BR" sz="1500">
                          <a:solidFill>
                            <a:schemeClr val="tx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---</a:t>
                      </a:r>
                      <a:endParaRPr sz="2200">
                        <a:solidFill>
                          <a:schemeClr val="tx1"/>
                        </a:solidFill>
                      </a:endParaRPr>
                    </a:p>
                  </a:txBody>
                  <a:tcPr marL="100807" marR="100807" marT="50403" marB="50403" anchor="ctr">
                    <a:lnL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463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400"/>
                        <a:buFont typeface="Roboto"/>
                        <a:buNone/>
                      </a:pPr>
                      <a:r>
                        <a:rPr lang="pt-BR" sz="1500" dirty="0">
                          <a:solidFill>
                            <a:schemeClr val="tx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Período</a:t>
                      </a:r>
                      <a:endParaRPr sz="2200" dirty="0">
                        <a:solidFill>
                          <a:schemeClr val="tx1"/>
                        </a:solidFill>
                      </a:endParaRPr>
                    </a:p>
                  </a:txBody>
                  <a:tcPr marL="100807" marR="100807" marT="50403" marB="5040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dirty="0">
                          <a:solidFill>
                            <a:schemeClr val="tx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03 a 05 de outubro de 2023</a:t>
                      </a:r>
                      <a:endParaRPr sz="2200" dirty="0">
                        <a:solidFill>
                          <a:schemeClr val="tx1"/>
                        </a:solidFill>
                      </a:endParaRPr>
                    </a:p>
                  </a:txBody>
                  <a:tcPr marL="100807" marR="100807" marT="50403" marB="50403" anchor="ctr">
                    <a:lnL w="12700" cap="flat" cmpd="sng">
                      <a:solidFill>
                        <a:srgbClr val="000F3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31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Resultados</a:t>
            </a:r>
          </a:p>
        </p:txBody>
      </p:sp>
      <p:sp>
        <p:nvSpPr>
          <p:cNvPr id="7" name="Google Shape;159;p20">
            <a:extLst>
              <a:ext uri="{FF2B5EF4-FFF2-40B4-BE49-F238E27FC236}">
                <a16:creationId xmlns:a16="http://schemas.microsoft.com/office/drawing/2014/main" id="{47536BB1-1277-4278-9560-A7D56BEBDED3}"/>
              </a:ext>
            </a:extLst>
          </p:cNvPr>
          <p:cNvSpPr txBox="1"/>
          <p:nvPr/>
        </p:nvSpPr>
        <p:spPr>
          <a:xfrm>
            <a:off x="994693" y="3453069"/>
            <a:ext cx="11450388" cy="96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9" tIns="50376" rIns="100779" bIns="50376" anchor="t" anchorCtr="0">
            <a:spAutoFit/>
          </a:bodyPr>
          <a:lstStyle/>
          <a:p>
            <a:pPr algn="ctr"/>
            <a:r>
              <a:rPr lang="pt-BR" sz="2800" dirty="0">
                <a:latin typeface="Roboto"/>
                <a:ea typeface="Roboto"/>
                <a:cs typeface="Roboto"/>
                <a:sym typeface="Roboto"/>
              </a:rPr>
              <a:t>Nesta seção indicar os resultados alcançados pela pesquisa e discuti-los.</a:t>
            </a:r>
            <a:endParaRPr sz="1600" dirty="0"/>
          </a:p>
        </p:txBody>
      </p:sp>
      <p:sp>
        <p:nvSpPr>
          <p:cNvPr id="8" name="Google Shape;160;p20">
            <a:extLst>
              <a:ext uri="{FF2B5EF4-FFF2-40B4-BE49-F238E27FC236}">
                <a16:creationId xmlns:a16="http://schemas.microsoft.com/office/drawing/2014/main" id="{27786482-1CFE-4B01-88CE-089E3771FC2A}"/>
              </a:ext>
            </a:extLst>
          </p:cNvPr>
          <p:cNvSpPr txBox="1"/>
          <p:nvPr/>
        </p:nvSpPr>
        <p:spPr>
          <a:xfrm>
            <a:off x="994693" y="1872375"/>
            <a:ext cx="11450388" cy="532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9" tIns="50376" rIns="100779" bIns="50376" anchor="t" anchorCtr="0">
            <a:spAutoFit/>
          </a:bodyPr>
          <a:lstStyle/>
          <a:p>
            <a:pPr marL="314982" indent="-314982">
              <a:buClr>
                <a:srgbClr val="262626"/>
              </a:buClr>
              <a:buSzPts val="3200"/>
              <a:buFont typeface="Arial"/>
              <a:buChar char="•"/>
            </a:pPr>
            <a:r>
              <a:rPr lang="pt-BR" sz="2800" dirty="0">
                <a:latin typeface="Roboto"/>
                <a:ea typeface="Roboto"/>
                <a:cs typeface="Roboto"/>
                <a:sym typeface="Roboto"/>
              </a:rPr>
              <a:t>Fonte: </a:t>
            </a:r>
            <a:r>
              <a:rPr lang="pt-BR" sz="2800" dirty="0" err="1">
                <a:latin typeface="Roboto"/>
                <a:ea typeface="Roboto"/>
                <a:cs typeface="Roboto"/>
                <a:sym typeface="Roboto"/>
              </a:rPr>
              <a:t>Roboto</a:t>
            </a:r>
            <a:r>
              <a:rPr lang="pt-BR" sz="2800" dirty="0">
                <a:latin typeface="Roboto"/>
                <a:ea typeface="Roboto"/>
                <a:cs typeface="Roboto"/>
                <a:sym typeface="Roboto"/>
              </a:rPr>
              <a:t>;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116601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Conclusões</a:t>
            </a:r>
          </a:p>
        </p:txBody>
      </p:sp>
      <p:sp>
        <p:nvSpPr>
          <p:cNvPr id="7" name="Google Shape;159;p20">
            <a:extLst>
              <a:ext uri="{FF2B5EF4-FFF2-40B4-BE49-F238E27FC236}">
                <a16:creationId xmlns:a16="http://schemas.microsoft.com/office/drawing/2014/main" id="{47536BB1-1277-4278-9560-A7D56BEBDED3}"/>
              </a:ext>
            </a:extLst>
          </p:cNvPr>
          <p:cNvSpPr txBox="1"/>
          <p:nvPr/>
        </p:nvSpPr>
        <p:spPr>
          <a:xfrm>
            <a:off x="994693" y="3453069"/>
            <a:ext cx="11450388" cy="96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9" tIns="50376" rIns="100779" bIns="50376" anchor="t" anchorCtr="0">
            <a:spAutoFit/>
          </a:bodyPr>
          <a:lstStyle/>
          <a:p>
            <a:pPr algn="ctr"/>
            <a:r>
              <a:rPr lang="pt-BR" sz="2800" dirty="0">
                <a:latin typeface="Roboto"/>
                <a:ea typeface="Roboto"/>
                <a:cs typeface="Roboto"/>
                <a:sym typeface="Roboto"/>
              </a:rPr>
              <a:t>Nesta seção indicar as conclusões alcançadas pelos autores acerca da pesquisa</a:t>
            </a:r>
            <a:endParaRPr lang="pt-BR" sz="2800" dirty="0"/>
          </a:p>
        </p:txBody>
      </p:sp>
      <p:sp>
        <p:nvSpPr>
          <p:cNvPr id="8" name="Google Shape;160;p20">
            <a:extLst>
              <a:ext uri="{FF2B5EF4-FFF2-40B4-BE49-F238E27FC236}">
                <a16:creationId xmlns:a16="http://schemas.microsoft.com/office/drawing/2014/main" id="{27786482-1CFE-4B01-88CE-089E3771FC2A}"/>
              </a:ext>
            </a:extLst>
          </p:cNvPr>
          <p:cNvSpPr txBox="1"/>
          <p:nvPr/>
        </p:nvSpPr>
        <p:spPr>
          <a:xfrm>
            <a:off x="994693" y="1872375"/>
            <a:ext cx="11450388" cy="532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9" tIns="50376" rIns="100779" bIns="50376" anchor="t" anchorCtr="0">
            <a:spAutoFit/>
          </a:bodyPr>
          <a:lstStyle/>
          <a:p>
            <a:pPr marL="314982" indent="-314982">
              <a:buClr>
                <a:srgbClr val="262626"/>
              </a:buClr>
              <a:buSzPts val="3200"/>
              <a:buFont typeface="Arial"/>
              <a:buChar char="•"/>
            </a:pPr>
            <a:r>
              <a:rPr lang="pt-BR" sz="2800" dirty="0">
                <a:latin typeface="Roboto"/>
                <a:ea typeface="Roboto"/>
                <a:cs typeface="Roboto"/>
                <a:sym typeface="Roboto"/>
              </a:rPr>
              <a:t>Fonte: </a:t>
            </a:r>
            <a:r>
              <a:rPr lang="pt-BR" sz="2800" dirty="0" err="1">
                <a:latin typeface="Roboto"/>
                <a:ea typeface="Roboto"/>
                <a:cs typeface="Roboto"/>
                <a:sym typeface="Roboto"/>
              </a:rPr>
              <a:t>Roboto</a:t>
            </a:r>
            <a:r>
              <a:rPr lang="pt-BR" sz="2800" dirty="0">
                <a:latin typeface="Roboto"/>
                <a:ea typeface="Roboto"/>
                <a:cs typeface="Roboto"/>
                <a:sym typeface="Roboto"/>
              </a:rPr>
              <a:t>;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02403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C7B7D5-0388-4FA8-89A3-CE75B985F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</a:t>
            </a:r>
          </a:p>
        </p:txBody>
      </p:sp>
      <p:sp>
        <p:nvSpPr>
          <p:cNvPr id="4" name="Google Shape;159;p20">
            <a:extLst>
              <a:ext uri="{FF2B5EF4-FFF2-40B4-BE49-F238E27FC236}">
                <a16:creationId xmlns:a16="http://schemas.microsoft.com/office/drawing/2014/main" id="{67989EDB-7CB4-407B-8A4D-99A608949F92}"/>
              </a:ext>
            </a:extLst>
          </p:cNvPr>
          <p:cNvSpPr txBox="1"/>
          <p:nvPr/>
        </p:nvSpPr>
        <p:spPr>
          <a:xfrm>
            <a:off x="994693" y="3453069"/>
            <a:ext cx="11450388" cy="963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9" tIns="50376" rIns="100779" bIns="50376" anchor="t" anchorCtr="0">
            <a:spAutoFit/>
          </a:bodyPr>
          <a:lstStyle/>
          <a:p>
            <a:pPr lvl="0" algn="ctr"/>
            <a:r>
              <a:rPr lang="pt-BR" sz="2800" dirty="0">
                <a:latin typeface="Roboto"/>
                <a:ea typeface="Roboto"/>
                <a:cs typeface="Roboto"/>
                <a:sym typeface="Roboto"/>
              </a:rPr>
              <a:t>Nesta seção indicar apenas as referências das fontes citadas nos slides</a:t>
            </a:r>
            <a:endParaRPr lang="pt-BR" sz="2800" dirty="0"/>
          </a:p>
        </p:txBody>
      </p:sp>
      <p:sp>
        <p:nvSpPr>
          <p:cNvPr id="5" name="Google Shape;160;p20">
            <a:extLst>
              <a:ext uri="{FF2B5EF4-FFF2-40B4-BE49-F238E27FC236}">
                <a16:creationId xmlns:a16="http://schemas.microsoft.com/office/drawing/2014/main" id="{E476391F-C8D2-4632-B79A-450F9A8455A0}"/>
              </a:ext>
            </a:extLst>
          </p:cNvPr>
          <p:cNvSpPr txBox="1"/>
          <p:nvPr/>
        </p:nvSpPr>
        <p:spPr>
          <a:xfrm>
            <a:off x="994693" y="1872375"/>
            <a:ext cx="11450388" cy="532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79" tIns="50376" rIns="100779" bIns="50376" anchor="t" anchorCtr="0">
            <a:spAutoFit/>
          </a:bodyPr>
          <a:lstStyle/>
          <a:p>
            <a:pPr marL="314982" indent="-314982">
              <a:buClr>
                <a:srgbClr val="262626"/>
              </a:buClr>
              <a:buSzPts val="3200"/>
              <a:buFont typeface="Arial"/>
              <a:buChar char="•"/>
            </a:pPr>
            <a:r>
              <a:rPr lang="pt-BR" sz="2800" dirty="0">
                <a:latin typeface="Roboto"/>
                <a:ea typeface="Roboto"/>
                <a:cs typeface="Roboto"/>
                <a:sym typeface="Roboto"/>
              </a:rPr>
              <a:t>Fonte: </a:t>
            </a:r>
            <a:r>
              <a:rPr lang="pt-BR" sz="2800" dirty="0" err="1">
                <a:latin typeface="Roboto"/>
                <a:ea typeface="Roboto"/>
                <a:cs typeface="Roboto"/>
                <a:sym typeface="Roboto"/>
              </a:rPr>
              <a:t>Roboto</a:t>
            </a:r>
            <a:r>
              <a:rPr lang="pt-BR" sz="2800" dirty="0">
                <a:latin typeface="Roboto"/>
                <a:ea typeface="Roboto"/>
                <a:cs typeface="Roboto"/>
                <a:sym typeface="Roboto"/>
              </a:rPr>
              <a:t>;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343744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FB8B4-1425-C424-0DAB-1C694BC75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343" y="1524781"/>
            <a:ext cx="8738681" cy="966652"/>
          </a:xfrm>
        </p:spPr>
        <p:txBody>
          <a:bodyPr/>
          <a:lstStyle/>
          <a:p>
            <a:r>
              <a:rPr lang="pt-BR" sz="5400" dirty="0"/>
              <a:t>Agradecimentos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646CC6C5-D8AD-9F0E-C230-3DAA60843C23}"/>
              </a:ext>
            </a:extLst>
          </p:cNvPr>
          <p:cNvSpPr txBox="1">
            <a:spLocks/>
          </p:cNvSpPr>
          <p:nvPr/>
        </p:nvSpPr>
        <p:spPr>
          <a:xfrm>
            <a:off x="5747518" y="3205471"/>
            <a:ext cx="4666483" cy="25033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 algn="l">
              <a:spcBef>
                <a:spcPts val="0"/>
              </a:spcBef>
              <a:buClr>
                <a:srgbClr val="262626"/>
              </a:buClr>
              <a:buSzPct val="100000"/>
            </a:pPr>
            <a:endPara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D2B17C2-E569-418C-B4F3-ED8D6ACD32CF}"/>
              </a:ext>
            </a:extLst>
          </p:cNvPr>
          <p:cNvSpPr/>
          <p:nvPr/>
        </p:nvSpPr>
        <p:spPr>
          <a:xfrm>
            <a:off x="4325185" y="2481323"/>
            <a:ext cx="7910931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buClr>
                <a:srgbClr val="262626"/>
              </a:buClr>
              <a:buSzPts val="2800"/>
            </a:pP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rPr>
              <a:t>(Indicar agência(s) de fomento e demais setores que apoiaram o projeto de forma direta ou indireta.) </a:t>
            </a:r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41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FB8B4-1425-C424-0DAB-1C694BC75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8528" y="1952798"/>
            <a:ext cx="5092700" cy="966652"/>
          </a:xfrm>
        </p:spPr>
        <p:txBody>
          <a:bodyPr/>
          <a:lstStyle/>
          <a:p>
            <a:r>
              <a:rPr lang="pt-BR" sz="8000" dirty="0"/>
              <a:t>Obrigado!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646CC6C5-D8AD-9F0E-C230-3DAA60843C23}"/>
              </a:ext>
            </a:extLst>
          </p:cNvPr>
          <p:cNvSpPr txBox="1">
            <a:spLocks/>
          </p:cNvSpPr>
          <p:nvPr/>
        </p:nvSpPr>
        <p:spPr>
          <a:xfrm>
            <a:off x="5747518" y="3205471"/>
            <a:ext cx="4666483" cy="25033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autor@email.com</a:t>
            </a:r>
          </a:p>
          <a:p>
            <a:pPr algn="l"/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coautor1@email.com</a:t>
            </a:r>
          </a:p>
          <a:p>
            <a:pPr marL="0" marR="0" lvl="0" indent="0" algn="l" defTabSz="10079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coautor2@email.com</a:t>
            </a:r>
          </a:p>
          <a:p>
            <a:pPr marL="0" marR="0" lvl="0" indent="0" algn="l" defTabSz="10079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coautor3@email.com</a:t>
            </a:r>
          </a:p>
          <a:p>
            <a:pPr marL="0" marR="0" lvl="0" indent="0" algn="l" defTabSz="10079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coautor4@email.com</a:t>
            </a:r>
          </a:p>
          <a:p>
            <a:pPr algn="l">
              <a:defRPr/>
            </a:pPr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coautor4@email.com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496B7164-A6B2-7D7C-9490-4C3985F724B6}"/>
              </a:ext>
            </a:extLst>
          </p:cNvPr>
          <p:cNvSpPr txBox="1">
            <a:spLocks/>
          </p:cNvSpPr>
          <p:nvPr/>
        </p:nvSpPr>
        <p:spPr>
          <a:xfrm>
            <a:off x="0" y="3635900"/>
            <a:ext cx="4711700" cy="402483"/>
          </a:xfrm>
          <a:prstGeom prst="round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1" kern="1200" cap="none" baseline="0">
                <a:solidFill>
                  <a:schemeClr val="bg2">
                    <a:lumMod val="10000"/>
                  </a:schemeClr>
                </a:solidFill>
                <a:latin typeface="Mangueira"/>
                <a:ea typeface="+mj-ea"/>
                <a:cs typeface="+mj-cs"/>
              </a:defRPr>
            </a:lvl1pPr>
          </a:lstStyle>
          <a:p>
            <a:pPr algn="ctr"/>
            <a:r>
              <a:rPr lang="pt-BR" sz="2800" b="0" dirty="0">
                <a:latin typeface="Roboto" panose="02000000000000000000" pitchFamily="2" charset="0"/>
                <a:ea typeface="Roboto" panose="02000000000000000000" pitchFamily="2" charset="0"/>
              </a:rPr>
              <a:t>sepec.ufca.edu.br</a:t>
            </a:r>
          </a:p>
        </p:txBody>
      </p:sp>
    </p:spTree>
    <p:extLst>
      <p:ext uri="{BB962C8B-B14F-4D97-AF65-F5344CB8AC3E}">
        <p14:creationId xmlns:p14="http://schemas.microsoft.com/office/powerpoint/2010/main" val="372065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Padrão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5850</TotalTime>
  <Words>374</Words>
  <Application>Microsoft Office PowerPoint</Application>
  <PresentationFormat>Personalizar</PresentationFormat>
  <Paragraphs>69</Paragraphs>
  <Slides>11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Arial</vt:lpstr>
      <vt:lpstr>Calibri</vt:lpstr>
      <vt:lpstr>Liberation Sans</vt:lpstr>
      <vt:lpstr>Liberation Serif</vt:lpstr>
      <vt:lpstr>Mangueira</vt:lpstr>
      <vt:lpstr>Roboto</vt:lpstr>
      <vt:lpstr>Padrão</vt:lpstr>
      <vt:lpstr>Apresentação do PowerPoint</vt:lpstr>
      <vt:lpstr>Introdução</vt:lpstr>
      <vt:lpstr>Objetivo</vt:lpstr>
      <vt:lpstr>Metodologia</vt:lpstr>
      <vt:lpstr>Exemplo de figura</vt:lpstr>
      <vt:lpstr>Exemplo de Tabela/Quadro</vt:lpstr>
      <vt:lpstr>Resultados</vt:lpstr>
      <vt:lpstr>Conclusões</vt:lpstr>
      <vt:lpstr>Referências</vt:lpstr>
      <vt:lpstr>Agradecimentos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Natália Brito Bessa</cp:lastModifiedBy>
  <cp:revision>86</cp:revision>
  <dcterms:created xsi:type="dcterms:W3CDTF">2015-09-23T08:01:55Z</dcterms:created>
  <dcterms:modified xsi:type="dcterms:W3CDTF">2025-11-12T12:02:21Z</dcterms:modified>
</cp:coreProperties>
</file>