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Roboto Bold" charset="1" panose="02000000000000000000"/>
      <p:regular r:id="rId17"/>
    </p:embeddedFont>
    <p:embeddedFont>
      <p:font typeface="Roboto" charset="1" panose="02000000000000000000"/>
      <p:regular r:id="rId18"/>
    </p:embeddedFont>
    <p:embeddedFont>
      <p:font typeface="Roboto Bold Italics" charset="1" panose="02000000000000000000"/>
      <p:regular r:id="rId19"/>
    </p:embeddedFont>
    <p:embeddedFont>
      <p:font typeface="Calibri (MS)" charset="1" panose="020F050202020403020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6730"/>
            <a:chOff x="0" y="0"/>
            <a:chExt cx="24384000" cy="13715640"/>
          </a:xfrm>
        </p:grpSpPr>
        <p:sp>
          <p:nvSpPr>
            <p:cNvPr name="Freeform 3" id="3" descr="Logotipo  Descrição gerada automaticamente"/>
            <p:cNvSpPr/>
            <p:nvPr/>
          </p:nvSpPr>
          <p:spPr>
            <a:xfrm flipH="false" flipV="true" rot="0">
              <a:off x="0" y="0"/>
              <a:ext cx="24384000" cy="13715619"/>
            </a:xfrm>
            <a:custGeom>
              <a:avLst/>
              <a:gdLst/>
              <a:ahLst/>
              <a:cxnLst/>
              <a:rect r="r" b="b" t="t" l="l"/>
              <a:pathLst>
                <a:path h="13715619" w="24384000">
                  <a:moveTo>
                    <a:pt x="0" y="13715619"/>
                  </a:moveTo>
                  <a:lnTo>
                    <a:pt x="24384000" y="13715619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3715619"/>
                  </a:lnTo>
                  <a:close/>
                </a:path>
              </a:pathLst>
            </a:custGeom>
            <a:blipFill>
              <a:blip r:embed="rId2">
                <a:alphaModFix amt="15000"/>
              </a:blip>
              <a:stretch>
                <a:fillRect l="-56298" t="-65070" r="-53301" b="-178855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151027" y="5896554"/>
            <a:ext cx="9212693" cy="2730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721"/>
              </a:lnSpc>
            </a:pPr>
            <a:r>
              <a:rPr lang="en-US" sz="2449" b="true">
                <a:solidFill>
                  <a:srgbClr val="171717"/>
                </a:solidFill>
                <a:latin typeface="Roboto Bold"/>
                <a:ea typeface="Roboto Bold"/>
                <a:cs typeface="Roboto Bold"/>
                <a:sym typeface="Roboto Bold"/>
              </a:rPr>
              <a:t>Nome Completo do Autor</a:t>
            </a:r>
          </a:p>
          <a:p>
            <a:pPr algn="r">
              <a:lnSpc>
                <a:spcPts val="2721"/>
              </a:lnSpc>
            </a:pPr>
            <a:r>
              <a:rPr lang="en-US" sz="2449" b="true">
                <a:solidFill>
                  <a:srgbClr val="171717"/>
                </a:solidFill>
                <a:latin typeface="Roboto Bold"/>
                <a:ea typeface="Roboto Bold"/>
                <a:cs typeface="Roboto Bold"/>
                <a:sym typeface="Roboto Bold"/>
              </a:rPr>
              <a:t>Nome Completo do Coautor 1</a:t>
            </a:r>
          </a:p>
          <a:p>
            <a:pPr algn="r">
              <a:lnSpc>
                <a:spcPts val="2721"/>
              </a:lnSpc>
            </a:pPr>
            <a:r>
              <a:rPr lang="en-US" sz="2449" b="true">
                <a:solidFill>
                  <a:srgbClr val="171717"/>
                </a:solidFill>
                <a:latin typeface="Roboto Bold"/>
                <a:ea typeface="Roboto Bold"/>
                <a:cs typeface="Roboto Bold"/>
                <a:sym typeface="Roboto Bold"/>
              </a:rPr>
              <a:t>Nome Completo do Coautor 2</a:t>
            </a:r>
          </a:p>
          <a:p>
            <a:pPr algn="r">
              <a:lnSpc>
                <a:spcPts val="2721"/>
              </a:lnSpc>
            </a:pPr>
            <a:r>
              <a:rPr lang="en-US" sz="2449" b="true">
                <a:solidFill>
                  <a:srgbClr val="171717"/>
                </a:solidFill>
                <a:latin typeface="Roboto Bold"/>
                <a:ea typeface="Roboto Bold"/>
                <a:cs typeface="Roboto Bold"/>
                <a:sym typeface="Roboto Bold"/>
              </a:rPr>
              <a:t>Nome Completo do Coautor 3</a:t>
            </a:r>
          </a:p>
          <a:p>
            <a:pPr algn="r">
              <a:lnSpc>
                <a:spcPts val="2721"/>
              </a:lnSpc>
            </a:pPr>
            <a:r>
              <a:rPr lang="en-US" sz="2449" b="true">
                <a:solidFill>
                  <a:srgbClr val="171717"/>
                </a:solidFill>
                <a:latin typeface="Roboto Bold"/>
                <a:ea typeface="Roboto Bold"/>
                <a:cs typeface="Roboto Bold"/>
                <a:sym typeface="Roboto Bold"/>
              </a:rPr>
              <a:t>Nome Completo do Coautor 4</a:t>
            </a:r>
          </a:p>
          <a:p>
            <a:pPr algn="r">
              <a:lnSpc>
                <a:spcPts val="2721"/>
              </a:lnSpc>
            </a:pPr>
            <a:r>
              <a:rPr lang="en-US" sz="2449" b="true">
                <a:solidFill>
                  <a:srgbClr val="171717"/>
                </a:solidFill>
                <a:latin typeface="Roboto Bold"/>
                <a:ea typeface="Roboto Bold"/>
                <a:cs typeface="Roboto Bold"/>
                <a:sym typeface="Roboto Bold"/>
              </a:rPr>
              <a:t>Nome Completo do Coautor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927769" y="9037421"/>
            <a:ext cx="12429005" cy="639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6"/>
              </a:lnSpc>
            </a:pPr>
            <a:r>
              <a:rPr lang="en-US" sz="1905" b="true">
                <a:solidFill>
                  <a:srgbClr val="171717"/>
                </a:solidFill>
                <a:latin typeface="Roboto Bold"/>
                <a:ea typeface="Roboto Bold"/>
                <a:cs typeface="Roboto Bold"/>
                <a:sym typeface="Roboto Bold"/>
              </a:rPr>
              <a:t>Ceará, Brasil</a:t>
            </a:r>
          </a:p>
          <a:p>
            <a:pPr algn="ctr">
              <a:lnSpc>
                <a:spcPts val="2286"/>
              </a:lnSpc>
            </a:pPr>
            <a:r>
              <a:rPr lang="en-US" sz="1905" b="true">
                <a:solidFill>
                  <a:srgbClr val="171717"/>
                </a:solidFill>
                <a:latin typeface="Roboto Bold"/>
                <a:ea typeface="Roboto Bold"/>
                <a:cs typeface="Roboto Bold"/>
                <a:sym typeface="Roboto Bold"/>
              </a:rPr>
              <a:t>2025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09665" y="5847201"/>
            <a:ext cx="6714059" cy="1324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02113" indent="-201057" lvl="1">
              <a:lnSpc>
                <a:spcPts val="3265"/>
              </a:lnSpc>
              <a:buFont typeface="Arial"/>
              <a:buChar char="•"/>
            </a:pPr>
            <a:r>
              <a:rPr lang="en-US" sz="2449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Nome da ação: </a:t>
            </a:r>
            <a:r>
              <a:rPr lang="en-US" b="true" sz="2449">
                <a:solidFill>
                  <a:srgbClr val="171717"/>
                </a:solidFill>
                <a:latin typeface="Roboto Bold"/>
                <a:ea typeface="Roboto Bold"/>
                <a:cs typeface="Roboto Bold"/>
                <a:sym typeface="Roboto Bold"/>
              </a:rPr>
              <a:t>Escreva aqui</a:t>
            </a:r>
          </a:p>
          <a:p>
            <a:pPr algn="l" marL="402113" indent="-201057" lvl="1">
              <a:lnSpc>
                <a:spcPts val="3265"/>
              </a:lnSpc>
              <a:buFont typeface="Arial"/>
              <a:buChar char="•"/>
            </a:pPr>
            <a:r>
              <a:rPr lang="en-US" sz="2449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Área Temática: </a:t>
            </a:r>
            <a:r>
              <a:rPr lang="en-US" b="true" sz="2449">
                <a:solidFill>
                  <a:srgbClr val="171717"/>
                </a:solidFill>
                <a:latin typeface="Roboto Bold"/>
                <a:ea typeface="Roboto Bold"/>
                <a:cs typeface="Roboto Bold"/>
                <a:sym typeface="Roboto Bold"/>
              </a:rPr>
              <a:t>Escreva aqui</a:t>
            </a:r>
          </a:p>
          <a:p>
            <a:pPr algn="l" marL="402113" indent="-201057" lvl="1">
              <a:lnSpc>
                <a:spcPts val="3265"/>
              </a:lnSpc>
              <a:buFont typeface="Arial"/>
              <a:buChar char="•"/>
            </a:pPr>
            <a:r>
              <a:rPr lang="en-US" sz="2449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Dimensão: </a:t>
            </a:r>
            <a:r>
              <a:rPr lang="en-US" b="true" sz="2449">
                <a:solidFill>
                  <a:srgbClr val="171717"/>
                </a:solidFill>
                <a:latin typeface="Roboto Bold"/>
                <a:ea typeface="Roboto Bold"/>
                <a:cs typeface="Roboto Bold"/>
                <a:sym typeface="Roboto Bold"/>
              </a:rPr>
              <a:t>Pesquisa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015280" y="3185819"/>
            <a:ext cx="16253984" cy="1956250"/>
            <a:chOff x="0" y="0"/>
            <a:chExt cx="21671978" cy="26083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671978" cy="2608333"/>
            </a:xfrm>
            <a:custGeom>
              <a:avLst/>
              <a:gdLst/>
              <a:ahLst/>
              <a:cxnLst/>
              <a:rect r="r" b="b" t="t" l="l"/>
              <a:pathLst>
                <a:path h="2608333" w="21671978">
                  <a:moveTo>
                    <a:pt x="0" y="0"/>
                  </a:moveTo>
                  <a:lnTo>
                    <a:pt x="21671978" y="0"/>
                  </a:lnTo>
                  <a:lnTo>
                    <a:pt x="21671978" y="2608333"/>
                  </a:lnTo>
                  <a:lnTo>
                    <a:pt x="0" y="2608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21671978" cy="26178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878"/>
                </a:lnSpc>
              </a:pPr>
              <a:r>
                <a:rPr lang="en-US" sz="4898" b="true">
                  <a:solidFill>
                    <a:srgbClr val="17171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Título: </a:t>
              </a:r>
              <a:r>
                <a:rPr lang="en-US" sz="4898">
                  <a:solidFill>
                    <a:srgbClr val="171717"/>
                  </a:solidFill>
                  <a:latin typeface="Roboto"/>
                  <a:ea typeface="Roboto"/>
                  <a:cs typeface="Roboto"/>
                  <a:sym typeface="Roboto"/>
                </a:rPr>
                <a:t>subtítulo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640636" y="597071"/>
            <a:ext cx="6418297" cy="3302468"/>
            <a:chOff x="0" y="0"/>
            <a:chExt cx="8557730" cy="440329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557768" cy="4403344"/>
            </a:xfrm>
            <a:custGeom>
              <a:avLst/>
              <a:gdLst/>
              <a:ahLst/>
              <a:cxnLst/>
              <a:rect r="r" b="b" t="t" l="l"/>
              <a:pathLst>
                <a:path h="4403344" w="8557768">
                  <a:moveTo>
                    <a:pt x="0" y="0"/>
                  </a:moveTo>
                  <a:lnTo>
                    <a:pt x="8557768" y="0"/>
                  </a:lnTo>
                  <a:lnTo>
                    <a:pt x="8557768" y="4403344"/>
                  </a:lnTo>
                  <a:lnTo>
                    <a:pt x="0" y="4403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" t="0" r="-7" b="1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7918611" y="-432"/>
            <a:ext cx="369821" cy="10286730"/>
          </a:xfrm>
          <a:custGeom>
            <a:avLst/>
            <a:gdLst/>
            <a:ahLst/>
            <a:cxnLst/>
            <a:rect r="r" b="b" t="t" l="l"/>
            <a:pathLst>
              <a:path h="10286730" w="369821">
                <a:moveTo>
                  <a:pt x="0" y="0"/>
                </a:moveTo>
                <a:lnTo>
                  <a:pt x="369821" y="0"/>
                </a:lnTo>
                <a:lnTo>
                  <a:pt x="369821" y="10286730"/>
                </a:lnTo>
                <a:lnTo>
                  <a:pt x="0" y="102867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32" y="432"/>
            <a:ext cx="369821" cy="10286730"/>
          </a:xfrm>
          <a:custGeom>
            <a:avLst/>
            <a:gdLst/>
            <a:ahLst/>
            <a:cxnLst/>
            <a:rect r="r" b="b" t="t" l="l"/>
            <a:pathLst>
              <a:path h="10286730" w="369821">
                <a:moveTo>
                  <a:pt x="0" y="0"/>
                </a:moveTo>
                <a:lnTo>
                  <a:pt x="369821" y="0"/>
                </a:lnTo>
                <a:lnTo>
                  <a:pt x="369821" y="10286730"/>
                </a:lnTo>
                <a:lnTo>
                  <a:pt x="0" y="1028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468731" y="2809949"/>
            <a:ext cx="3088179" cy="405248"/>
            <a:chOff x="0" y="0"/>
            <a:chExt cx="4117572" cy="540331"/>
          </a:xfrm>
        </p:grpSpPr>
        <p:sp>
          <p:nvSpPr>
            <p:cNvPr name="Freeform 15" id="15" descr="Uma imagem contendo Interface gráfica do usuário  O conteúdo gerado por IA pode estar incorreto."/>
            <p:cNvSpPr/>
            <p:nvPr/>
          </p:nvSpPr>
          <p:spPr>
            <a:xfrm flipH="false" flipV="false" rot="0">
              <a:off x="0" y="0"/>
              <a:ext cx="4117594" cy="540385"/>
            </a:xfrm>
            <a:custGeom>
              <a:avLst/>
              <a:gdLst/>
              <a:ahLst/>
              <a:cxnLst/>
              <a:rect r="r" b="b" t="t" l="l"/>
              <a:pathLst>
                <a:path h="540385" w="4117594">
                  <a:moveTo>
                    <a:pt x="0" y="0"/>
                  </a:moveTo>
                  <a:lnTo>
                    <a:pt x="4117594" y="0"/>
                  </a:lnTo>
                  <a:lnTo>
                    <a:pt x="4117594" y="540385"/>
                  </a:lnTo>
                  <a:lnTo>
                    <a:pt x="0" y="5403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0" t="0" r="-19" b="1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466" y="0"/>
            <a:ext cx="17173352" cy="10286730"/>
            <a:chOff x="0" y="0"/>
            <a:chExt cx="22897803" cy="13715640"/>
          </a:xfrm>
        </p:grpSpPr>
        <p:sp>
          <p:nvSpPr>
            <p:cNvPr name="Freeform 3" id="3" descr="Logotipo  Descrição gerada automaticamente"/>
            <p:cNvSpPr/>
            <p:nvPr/>
          </p:nvSpPr>
          <p:spPr>
            <a:xfrm flipH="false" flipV="true" rot="0">
              <a:off x="0" y="0"/>
              <a:ext cx="22897846" cy="13715619"/>
            </a:xfrm>
            <a:custGeom>
              <a:avLst/>
              <a:gdLst/>
              <a:ahLst/>
              <a:cxnLst/>
              <a:rect r="r" b="b" t="t" l="l"/>
              <a:pathLst>
                <a:path h="13715619" w="22897846">
                  <a:moveTo>
                    <a:pt x="0" y="13715619"/>
                  </a:moveTo>
                  <a:lnTo>
                    <a:pt x="22897846" y="13715619"/>
                  </a:lnTo>
                  <a:lnTo>
                    <a:pt x="22897846" y="0"/>
                  </a:lnTo>
                  <a:lnTo>
                    <a:pt x="0" y="0"/>
                  </a:lnTo>
                  <a:lnTo>
                    <a:pt x="0" y="13715619"/>
                  </a:lnTo>
                  <a:close/>
                </a:path>
              </a:pathLst>
            </a:custGeom>
            <a:blipFill>
              <a:blip r:embed="rId2">
                <a:alphaModFix amt="15000"/>
              </a:blip>
              <a:stretch>
                <a:fillRect l="-46448" t="-47069" r="-43758" b="-14601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28" y="9961840"/>
            <a:ext cx="9144432" cy="120105"/>
            <a:chOff x="0" y="0"/>
            <a:chExt cx="12192576" cy="1601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635" cy="160147"/>
            </a:xfrm>
            <a:custGeom>
              <a:avLst/>
              <a:gdLst/>
              <a:ahLst/>
              <a:cxnLst/>
              <a:rect r="r" b="b" t="t" l="l"/>
              <a:pathLst>
                <a:path h="160147" w="12192635">
                  <a:moveTo>
                    <a:pt x="0" y="0"/>
                  </a:moveTo>
                  <a:lnTo>
                    <a:pt x="12192635" y="0"/>
                  </a:lnTo>
                  <a:lnTo>
                    <a:pt x="12192635" y="160147"/>
                  </a:lnTo>
                  <a:lnTo>
                    <a:pt x="0" y="160147"/>
                  </a:lnTo>
                  <a:close/>
                </a:path>
              </a:pathLst>
            </a:custGeom>
            <a:solidFill>
              <a:srgbClr val="F2975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6160" y="9963569"/>
            <a:ext cx="9143568" cy="323161"/>
            <a:chOff x="0" y="0"/>
            <a:chExt cx="12191424" cy="4308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91365" cy="430911"/>
            </a:xfrm>
            <a:custGeom>
              <a:avLst/>
              <a:gdLst/>
              <a:ahLst/>
              <a:cxnLst/>
              <a:rect r="r" b="b" t="t" l="l"/>
              <a:pathLst>
                <a:path h="43091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93BF4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9961840"/>
            <a:ext cx="4638317" cy="222065"/>
            <a:chOff x="0" y="0"/>
            <a:chExt cx="6184423" cy="2960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84392" cy="296037"/>
            </a:xfrm>
            <a:custGeom>
              <a:avLst/>
              <a:gdLst/>
              <a:ahLst/>
              <a:cxnLst/>
              <a:rect r="r" b="b" t="t" l="l"/>
              <a:pathLst>
                <a:path h="296037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6037"/>
                  </a:lnTo>
                  <a:lnTo>
                    <a:pt x="0" y="296037"/>
                  </a:lnTo>
                  <a:close/>
                </a:path>
              </a:pathLst>
            </a:custGeom>
            <a:solidFill>
              <a:srgbClr val="FDCE53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651411" y="9961840"/>
            <a:ext cx="4638317" cy="323161"/>
            <a:chOff x="0" y="0"/>
            <a:chExt cx="6184423" cy="4308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84392" cy="430911"/>
            </a:xfrm>
            <a:custGeom>
              <a:avLst/>
              <a:gdLst/>
              <a:ahLst/>
              <a:cxnLst/>
              <a:rect r="r" b="b" t="t" l="l"/>
              <a:pathLst>
                <a:path h="430911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64C3D5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0" y="10065529"/>
            <a:ext cx="9143568" cy="221201"/>
            <a:chOff x="0" y="0"/>
            <a:chExt cx="12191424" cy="2949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191365" cy="294894"/>
            </a:xfrm>
            <a:custGeom>
              <a:avLst/>
              <a:gdLst/>
              <a:ahLst/>
              <a:cxnLst/>
              <a:rect r="r" b="b" t="t" l="l"/>
              <a:pathLst>
                <a:path h="294894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C56529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432" y="10066393"/>
            <a:ext cx="9143568" cy="220337"/>
            <a:chOff x="0" y="0"/>
            <a:chExt cx="12191424" cy="2937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91365" cy="293751"/>
            </a:xfrm>
            <a:custGeom>
              <a:avLst/>
              <a:gdLst/>
              <a:ahLst/>
              <a:cxnLst/>
              <a:rect r="r" b="b" t="t" l="l"/>
              <a:pathLst>
                <a:path h="29375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3751"/>
                  </a:lnTo>
                  <a:lnTo>
                    <a:pt x="0" y="293751"/>
                  </a:lnTo>
                  <a:close/>
                </a:path>
              </a:pathLst>
            </a:custGeom>
            <a:solidFill>
              <a:srgbClr val="729C2D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1728" y="10065529"/>
            <a:ext cx="4638317" cy="221201"/>
            <a:chOff x="0" y="0"/>
            <a:chExt cx="6184423" cy="2949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E5A91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649683" y="10065529"/>
            <a:ext cx="4638317" cy="221201"/>
            <a:chOff x="0" y="0"/>
            <a:chExt cx="6184423" cy="2949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3698D4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3132959" y="9462313"/>
            <a:ext cx="12017761" cy="379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2"/>
              </a:lnSpc>
            </a:pPr>
            <a:r>
              <a:rPr lang="en-US" b="true" sz="2177" i="true">
                <a:solidFill>
                  <a:srgbClr val="000000"/>
                </a:solidFill>
                <a:latin typeface="Roboto Bold Italics"/>
                <a:ea typeface="Roboto Bold Italics"/>
                <a:cs typeface="Roboto Bold Italics"/>
                <a:sym typeface="Roboto Bold Italics"/>
              </a:rPr>
              <a:t>Do sertão ao oceano: a cultura das águas do Cariri cearense como resistência climática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41851" y="2346733"/>
            <a:ext cx="17004297" cy="5791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5509" indent="-312755" lvl="1">
              <a:lnSpc>
                <a:spcPts val="4572"/>
              </a:lnSpc>
              <a:buFont typeface="Arial"/>
              <a:buChar char="•"/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Fonte: Roboto;</a:t>
            </a:r>
          </a:p>
          <a:p>
            <a:pPr algn="l" marL="625509" indent="-312755" lvl="1">
              <a:lnSpc>
                <a:spcPts val="4572"/>
              </a:lnSpc>
            </a:pPr>
          </a:p>
          <a:p>
            <a:pPr algn="l" marL="625509" indent="-312755" lvl="1">
              <a:lnSpc>
                <a:spcPts val="4572"/>
              </a:lnSpc>
            </a:pPr>
          </a:p>
          <a:p>
            <a:pPr algn="ctr" marL="625509" indent="-312755" lvl="1">
              <a:lnSpc>
                <a:spcPts val="4572"/>
              </a:lnSpc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Nesta seção indicar a contextualização da pesquisa.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212561" y="277366"/>
            <a:ext cx="17858558" cy="1741961"/>
            <a:chOff x="0" y="0"/>
            <a:chExt cx="23811411" cy="23226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3811412" cy="2322615"/>
            </a:xfrm>
            <a:custGeom>
              <a:avLst/>
              <a:gdLst/>
              <a:ahLst/>
              <a:cxnLst/>
              <a:rect r="r" b="b" t="t" l="l"/>
              <a:pathLst>
                <a:path h="2322615" w="23811412">
                  <a:moveTo>
                    <a:pt x="0" y="0"/>
                  </a:moveTo>
                  <a:lnTo>
                    <a:pt x="23811412" y="0"/>
                  </a:lnTo>
                  <a:lnTo>
                    <a:pt x="23811412" y="2322615"/>
                  </a:lnTo>
                  <a:lnTo>
                    <a:pt x="0" y="2322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57150"/>
              <a:ext cx="23811411" cy="2265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66"/>
                </a:lnSpc>
              </a:pPr>
              <a:r>
                <a:rPr lang="en-US" sz="5987" b="true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Introdução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466" y="0"/>
            <a:ext cx="17173352" cy="10286730"/>
            <a:chOff x="0" y="0"/>
            <a:chExt cx="22897803" cy="13715640"/>
          </a:xfrm>
        </p:grpSpPr>
        <p:sp>
          <p:nvSpPr>
            <p:cNvPr name="Freeform 3" id="3" descr="Logotipo  Descrição gerada automaticamente"/>
            <p:cNvSpPr/>
            <p:nvPr/>
          </p:nvSpPr>
          <p:spPr>
            <a:xfrm flipH="false" flipV="true" rot="0">
              <a:off x="0" y="0"/>
              <a:ext cx="22897846" cy="13715619"/>
            </a:xfrm>
            <a:custGeom>
              <a:avLst/>
              <a:gdLst/>
              <a:ahLst/>
              <a:cxnLst/>
              <a:rect r="r" b="b" t="t" l="l"/>
              <a:pathLst>
                <a:path h="13715619" w="22897846">
                  <a:moveTo>
                    <a:pt x="0" y="13715619"/>
                  </a:moveTo>
                  <a:lnTo>
                    <a:pt x="22897846" y="13715619"/>
                  </a:lnTo>
                  <a:lnTo>
                    <a:pt x="22897846" y="0"/>
                  </a:lnTo>
                  <a:lnTo>
                    <a:pt x="0" y="0"/>
                  </a:lnTo>
                  <a:lnTo>
                    <a:pt x="0" y="13715619"/>
                  </a:lnTo>
                  <a:close/>
                </a:path>
              </a:pathLst>
            </a:custGeom>
            <a:blipFill>
              <a:blip r:embed="rId2">
                <a:alphaModFix amt="15000"/>
              </a:blip>
              <a:stretch>
                <a:fillRect l="-46448" t="-47069" r="-43758" b="-14601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28" y="9961840"/>
            <a:ext cx="9144432" cy="120105"/>
            <a:chOff x="0" y="0"/>
            <a:chExt cx="12192576" cy="1601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635" cy="160147"/>
            </a:xfrm>
            <a:custGeom>
              <a:avLst/>
              <a:gdLst/>
              <a:ahLst/>
              <a:cxnLst/>
              <a:rect r="r" b="b" t="t" l="l"/>
              <a:pathLst>
                <a:path h="160147" w="12192635">
                  <a:moveTo>
                    <a:pt x="0" y="0"/>
                  </a:moveTo>
                  <a:lnTo>
                    <a:pt x="12192635" y="0"/>
                  </a:lnTo>
                  <a:lnTo>
                    <a:pt x="12192635" y="160147"/>
                  </a:lnTo>
                  <a:lnTo>
                    <a:pt x="0" y="160147"/>
                  </a:lnTo>
                  <a:close/>
                </a:path>
              </a:pathLst>
            </a:custGeom>
            <a:solidFill>
              <a:srgbClr val="F2975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6160" y="9963569"/>
            <a:ext cx="9143568" cy="323161"/>
            <a:chOff x="0" y="0"/>
            <a:chExt cx="12191424" cy="4308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91365" cy="430911"/>
            </a:xfrm>
            <a:custGeom>
              <a:avLst/>
              <a:gdLst/>
              <a:ahLst/>
              <a:cxnLst/>
              <a:rect r="r" b="b" t="t" l="l"/>
              <a:pathLst>
                <a:path h="43091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93BF4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9961840"/>
            <a:ext cx="4638317" cy="222065"/>
            <a:chOff x="0" y="0"/>
            <a:chExt cx="6184423" cy="2960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84392" cy="296037"/>
            </a:xfrm>
            <a:custGeom>
              <a:avLst/>
              <a:gdLst/>
              <a:ahLst/>
              <a:cxnLst/>
              <a:rect r="r" b="b" t="t" l="l"/>
              <a:pathLst>
                <a:path h="296037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6037"/>
                  </a:lnTo>
                  <a:lnTo>
                    <a:pt x="0" y="296037"/>
                  </a:lnTo>
                  <a:close/>
                </a:path>
              </a:pathLst>
            </a:custGeom>
            <a:solidFill>
              <a:srgbClr val="FDCE53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651411" y="9961840"/>
            <a:ext cx="4638317" cy="323161"/>
            <a:chOff x="0" y="0"/>
            <a:chExt cx="6184423" cy="4308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84392" cy="430911"/>
            </a:xfrm>
            <a:custGeom>
              <a:avLst/>
              <a:gdLst/>
              <a:ahLst/>
              <a:cxnLst/>
              <a:rect r="r" b="b" t="t" l="l"/>
              <a:pathLst>
                <a:path h="430911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64C3D5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0" y="10065529"/>
            <a:ext cx="9143568" cy="221201"/>
            <a:chOff x="0" y="0"/>
            <a:chExt cx="12191424" cy="2949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191365" cy="294894"/>
            </a:xfrm>
            <a:custGeom>
              <a:avLst/>
              <a:gdLst/>
              <a:ahLst/>
              <a:cxnLst/>
              <a:rect r="r" b="b" t="t" l="l"/>
              <a:pathLst>
                <a:path h="294894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C56529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432" y="10066393"/>
            <a:ext cx="9143568" cy="220337"/>
            <a:chOff x="0" y="0"/>
            <a:chExt cx="12191424" cy="2937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91365" cy="293751"/>
            </a:xfrm>
            <a:custGeom>
              <a:avLst/>
              <a:gdLst/>
              <a:ahLst/>
              <a:cxnLst/>
              <a:rect r="r" b="b" t="t" l="l"/>
              <a:pathLst>
                <a:path h="29375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3751"/>
                  </a:lnTo>
                  <a:lnTo>
                    <a:pt x="0" y="293751"/>
                  </a:lnTo>
                  <a:close/>
                </a:path>
              </a:pathLst>
            </a:custGeom>
            <a:solidFill>
              <a:srgbClr val="729C2D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1728" y="10065529"/>
            <a:ext cx="4638317" cy="221201"/>
            <a:chOff x="0" y="0"/>
            <a:chExt cx="6184423" cy="2949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E5A91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649683" y="10065529"/>
            <a:ext cx="4638317" cy="221201"/>
            <a:chOff x="0" y="0"/>
            <a:chExt cx="6184423" cy="2949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3698D4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3132959" y="9462313"/>
            <a:ext cx="12017761" cy="379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2"/>
              </a:lnSpc>
            </a:pPr>
            <a:r>
              <a:rPr lang="en-US" b="true" sz="2177" i="true">
                <a:solidFill>
                  <a:srgbClr val="000000"/>
                </a:solidFill>
                <a:latin typeface="Roboto Bold Italics"/>
                <a:ea typeface="Roboto Bold Italics"/>
                <a:cs typeface="Roboto Bold Italics"/>
                <a:sym typeface="Roboto Bold Italics"/>
              </a:rPr>
              <a:t>Do sertão ao oceano: a cultura das águas do Cariri cearense como resistência climática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212561" y="277366"/>
            <a:ext cx="17858558" cy="1741961"/>
            <a:chOff x="0" y="0"/>
            <a:chExt cx="23811411" cy="23226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3811412" cy="2322615"/>
            </a:xfrm>
            <a:custGeom>
              <a:avLst/>
              <a:gdLst/>
              <a:ahLst/>
              <a:cxnLst/>
              <a:rect r="r" b="b" t="t" l="l"/>
              <a:pathLst>
                <a:path h="2322615" w="23811412">
                  <a:moveTo>
                    <a:pt x="0" y="0"/>
                  </a:moveTo>
                  <a:lnTo>
                    <a:pt x="23811412" y="0"/>
                  </a:lnTo>
                  <a:lnTo>
                    <a:pt x="23811412" y="2322615"/>
                  </a:lnTo>
                  <a:lnTo>
                    <a:pt x="0" y="2322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57150"/>
              <a:ext cx="23811411" cy="2265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66"/>
                </a:lnSpc>
              </a:pPr>
              <a:r>
                <a:rPr lang="en-US" sz="5987" b="true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Objetivo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641851" y="2346733"/>
            <a:ext cx="17004297" cy="5791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5509" indent="-312755" lvl="1">
              <a:lnSpc>
                <a:spcPts val="4572"/>
              </a:lnSpc>
              <a:buFont typeface="Arial"/>
              <a:buChar char="•"/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Fonte: Roboto;</a:t>
            </a:r>
          </a:p>
          <a:p>
            <a:pPr algn="l" marL="625509" indent="-312755" lvl="1">
              <a:lnSpc>
                <a:spcPts val="4572"/>
              </a:lnSpc>
            </a:pPr>
          </a:p>
          <a:p>
            <a:pPr algn="ctr" marL="625509" indent="-312755" lvl="1">
              <a:lnSpc>
                <a:spcPts val="4572"/>
              </a:lnSpc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Apresentar o objetivo geral do trabalho, objetivos específicos (este último não sendo obrigatório). </a:t>
            </a:r>
          </a:p>
          <a:p>
            <a:pPr algn="l" marL="625509" indent="-312755" lvl="1">
              <a:lnSpc>
                <a:spcPts val="4572"/>
              </a:lnSpc>
            </a:pP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466" y="0"/>
            <a:ext cx="17173352" cy="10286730"/>
            <a:chOff x="0" y="0"/>
            <a:chExt cx="22897803" cy="13715640"/>
          </a:xfrm>
        </p:grpSpPr>
        <p:sp>
          <p:nvSpPr>
            <p:cNvPr name="Freeform 3" id="3" descr="Logotipo  Descrição gerada automaticamente"/>
            <p:cNvSpPr/>
            <p:nvPr/>
          </p:nvSpPr>
          <p:spPr>
            <a:xfrm flipH="false" flipV="true" rot="0">
              <a:off x="0" y="0"/>
              <a:ext cx="22897846" cy="13715619"/>
            </a:xfrm>
            <a:custGeom>
              <a:avLst/>
              <a:gdLst/>
              <a:ahLst/>
              <a:cxnLst/>
              <a:rect r="r" b="b" t="t" l="l"/>
              <a:pathLst>
                <a:path h="13715619" w="22897846">
                  <a:moveTo>
                    <a:pt x="0" y="13715619"/>
                  </a:moveTo>
                  <a:lnTo>
                    <a:pt x="22897846" y="13715619"/>
                  </a:lnTo>
                  <a:lnTo>
                    <a:pt x="22897846" y="0"/>
                  </a:lnTo>
                  <a:lnTo>
                    <a:pt x="0" y="0"/>
                  </a:lnTo>
                  <a:lnTo>
                    <a:pt x="0" y="13715619"/>
                  </a:lnTo>
                  <a:close/>
                </a:path>
              </a:pathLst>
            </a:custGeom>
            <a:blipFill>
              <a:blip r:embed="rId2">
                <a:alphaModFix amt="15000"/>
              </a:blip>
              <a:stretch>
                <a:fillRect l="-46448" t="-47069" r="-43758" b="-14601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28" y="9961840"/>
            <a:ext cx="9144432" cy="120105"/>
            <a:chOff x="0" y="0"/>
            <a:chExt cx="12192576" cy="1601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635" cy="160147"/>
            </a:xfrm>
            <a:custGeom>
              <a:avLst/>
              <a:gdLst/>
              <a:ahLst/>
              <a:cxnLst/>
              <a:rect r="r" b="b" t="t" l="l"/>
              <a:pathLst>
                <a:path h="160147" w="12192635">
                  <a:moveTo>
                    <a:pt x="0" y="0"/>
                  </a:moveTo>
                  <a:lnTo>
                    <a:pt x="12192635" y="0"/>
                  </a:lnTo>
                  <a:lnTo>
                    <a:pt x="12192635" y="160147"/>
                  </a:lnTo>
                  <a:lnTo>
                    <a:pt x="0" y="160147"/>
                  </a:lnTo>
                  <a:close/>
                </a:path>
              </a:pathLst>
            </a:custGeom>
            <a:solidFill>
              <a:srgbClr val="F2975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6160" y="9963569"/>
            <a:ext cx="9143568" cy="323161"/>
            <a:chOff x="0" y="0"/>
            <a:chExt cx="12191424" cy="4308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91365" cy="430911"/>
            </a:xfrm>
            <a:custGeom>
              <a:avLst/>
              <a:gdLst/>
              <a:ahLst/>
              <a:cxnLst/>
              <a:rect r="r" b="b" t="t" l="l"/>
              <a:pathLst>
                <a:path h="43091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93BF4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9961840"/>
            <a:ext cx="4638317" cy="222065"/>
            <a:chOff x="0" y="0"/>
            <a:chExt cx="6184423" cy="2960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84392" cy="296037"/>
            </a:xfrm>
            <a:custGeom>
              <a:avLst/>
              <a:gdLst/>
              <a:ahLst/>
              <a:cxnLst/>
              <a:rect r="r" b="b" t="t" l="l"/>
              <a:pathLst>
                <a:path h="296037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6037"/>
                  </a:lnTo>
                  <a:lnTo>
                    <a:pt x="0" y="296037"/>
                  </a:lnTo>
                  <a:close/>
                </a:path>
              </a:pathLst>
            </a:custGeom>
            <a:solidFill>
              <a:srgbClr val="FDCE53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651411" y="9961840"/>
            <a:ext cx="4638317" cy="323161"/>
            <a:chOff x="0" y="0"/>
            <a:chExt cx="6184423" cy="4308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84392" cy="430911"/>
            </a:xfrm>
            <a:custGeom>
              <a:avLst/>
              <a:gdLst/>
              <a:ahLst/>
              <a:cxnLst/>
              <a:rect r="r" b="b" t="t" l="l"/>
              <a:pathLst>
                <a:path h="430911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64C3D5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0" y="10065529"/>
            <a:ext cx="9143568" cy="221201"/>
            <a:chOff x="0" y="0"/>
            <a:chExt cx="12191424" cy="2949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191365" cy="294894"/>
            </a:xfrm>
            <a:custGeom>
              <a:avLst/>
              <a:gdLst/>
              <a:ahLst/>
              <a:cxnLst/>
              <a:rect r="r" b="b" t="t" l="l"/>
              <a:pathLst>
                <a:path h="294894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C56529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432" y="10066393"/>
            <a:ext cx="9143568" cy="220337"/>
            <a:chOff x="0" y="0"/>
            <a:chExt cx="12191424" cy="2937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91365" cy="293751"/>
            </a:xfrm>
            <a:custGeom>
              <a:avLst/>
              <a:gdLst/>
              <a:ahLst/>
              <a:cxnLst/>
              <a:rect r="r" b="b" t="t" l="l"/>
              <a:pathLst>
                <a:path h="29375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3751"/>
                  </a:lnTo>
                  <a:lnTo>
                    <a:pt x="0" y="293751"/>
                  </a:lnTo>
                  <a:close/>
                </a:path>
              </a:pathLst>
            </a:custGeom>
            <a:solidFill>
              <a:srgbClr val="729C2D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1728" y="10065529"/>
            <a:ext cx="4638317" cy="221201"/>
            <a:chOff x="0" y="0"/>
            <a:chExt cx="6184423" cy="2949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E5A91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649683" y="10065529"/>
            <a:ext cx="4638317" cy="221201"/>
            <a:chOff x="0" y="0"/>
            <a:chExt cx="6184423" cy="2949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3698D4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3132959" y="9462313"/>
            <a:ext cx="12017761" cy="379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2"/>
              </a:lnSpc>
            </a:pPr>
            <a:r>
              <a:rPr lang="en-US" b="true" sz="2177" i="true">
                <a:solidFill>
                  <a:srgbClr val="000000"/>
                </a:solidFill>
                <a:latin typeface="Roboto Bold Italics"/>
                <a:ea typeface="Roboto Bold Italics"/>
                <a:cs typeface="Roboto Bold Italics"/>
                <a:sym typeface="Roboto Bold Italics"/>
              </a:rPr>
              <a:t>Do sertão ao oceano: a cultura das águas do Cariri cearense como resistência climática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212561" y="277366"/>
            <a:ext cx="17858558" cy="1741961"/>
            <a:chOff x="0" y="0"/>
            <a:chExt cx="23811411" cy="23226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3811412" cy="2322615"/>
            </a:xfrm>
            <a:custGeom>
              <a:avLst/>
              <a:gdLst/>
              <a:ahLst/>
              <a:cxnLst/>
              <a:rect r="r" b="b" t="t" l="l"/>
              <a:pathLst>
                <a:path h="2322615" w="23811412">
                  <a:moveTo>
                    <a:pt x="0" y="0"/>
                  </a:moveTo>
                  <a:lnTo>
                    <a:pt x="23811412" y="0"/>
                  </a:lnTo>
                  <a:lnTo>
                    <a:pt x="23811412" y="2322615"/>
                  </a:lnTo>
                  <a:lnTo>
                    <a:pt x="0" y="2322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57150"/>
              <a:ext cx="23811411" cy="2265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66"/>
                </a:lnSpc>
              </a:pPr>
              <a:r>
                <a:rPr lang="en-US" sz="5987" b="true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Metodologia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641851" y="2346733"/>
            <a:ext cx="17004297" cy="5791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5509" indent="-312755" lvl="1">
              <a:lnSpc>
                <a:spcPts val="4572"/>
              </a:lnSpc>
              <a:buFont typeface="Arial"/>
              <a:buChar char="•"/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Fonte: Roboto;</a:t>
            </a:r>
          </a:p>
          <a:p>
            <a:pPr algn="l" marL="625509" indent="-312755" lvl="1">
              <a:lnSpc>
                <a:spcPts val="4572"/>
              </a:lnSpc>
            </a:pPr>
          </a:p>
          <a:p>
            <a:pPr algn="ctr" marL="625509" indent="-312755" lvl="1">
              <a:lnSpc>
                <a:spcPts val="4572"/>
              </a:lnSpc>
            </a:pPr>
          </a:p>
          <a:p>
            <a:pPr algn="ctr" marL="625509" indent="-312755" lvl="1">
              <a:lnSpc>
                <a:spcPts val="4572"/>
              </a:lnSpc>
            </a:pPr>
          </a:p>
          <a:p>
            <a:pPr algn="ctr" marL="625509" indent="-312755" lvl="1">
              <a:lnSpc>
                <a:spcPts val="4572"/>
              </a:lnSpc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Nesta seção indicar os passos e a metodologia </a:t>
            </a:r>
          </a:p>
          <a:p>
            <a:pPr algn="ctr" marL="625509" indent="-312755" lvl="1">
              <a:lnSpc>
                <a:spcPts val="4572"/>
              </a:lnSpc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utilizada na pesquisa.</a:t>
            </a:r>
          </a:p>
          <a:p>
            <a:pPr algn="l" marL="625509" indent="-312755" lvl="1">
              <a:lnSpc>
                <a:spcPts val="4572"/>
              </a:lnSpc>
            </a:pP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466" y="0"/>
            <a:ext cx="17173352" cy="10286730"/>
            <a:chOff x="0" y="0"/>
            <a:chExt cx="22897803" cy="13715640"/>
          </a:xfrm>
        </p:grpSpPr>
        <p:sp>
          <p:nvSpPr>
            <p:cNvPr name="Freeform 3" id="3" descr="Logotipo  Descrição gerada automaticamente"/>
            <p:cNvSpPr/>
            <p:nvPr/>
          </p:nvSpPr>
          <p:spPr>
            <a:xfrm flipH="false" flipV="true" rot="0">
              <a:off x="0" y="0"/>
              <a:ext cx="22897846" cy="13715619"/>
            </a:xfrm>
            <a:custGeom>
              <a:avLst/>
              <a:gdLst/>
              <a:ahLst/>
              <a:cxnLst/>
              <a:rect r="r" b="b" t="t" l="l"/>
              <a:pathLst>
                <a:path h="13715619" w="22897846">
                  <a:moveTo>
                    <a:pt x="0" y="13715619"/>
                  </a:moveTo>
                  <a:lnTo>
                    <a:pt x="22897846" y="13715619"/>
                  </a:lnTo>
                  <a:lnTo>
                    <a:pt x="22897846" y="0"/>
                  </a:lnTo>
                  <a:lnTo>
                    <a:pt x="0" y="0"/>
                  </a:lnTo>
                  <a:lnTo>
                    <a:pt x="0" y="13715619"/>
                  </a:lnTo>
                  <a:close/>
                </a:path>
              </a:pathLst>
            </a:custGeom>
            <a:blipFill>
              <a:blip r:embed="rId2">
                <a:alphaModFix amt="15000"/>
              </a:blip>
              <a:stretch>
                <a:fillRect l="-46448" t="-47069" r="-43758" b="-14601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28" y="9961840"/>
            <a:ext cx="9144432" cy="120105"/>
            <a:chOff x="0" y="0"/>
            <a:chExt cx="12192576" cy="1601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635" cy="160147"/>
            </a:xfrm>
            <a:custGeom>
              <a:avLst/>
              <a:gdLst/>
              <a:ahLst/>
              <a:cxnLst/>
              <a:rect r="r" b="b" t="t" l="l"/>
              <a:pathLst>
                <a:path h="160147" w="12192635">
                  <a:moveTo>
                    <a:pt x="0" y="0"/>
                  </a:moveTo>
                  <a:lnTo>
                    <a:pt x="12192635" y="0"/>
                  </a:lnTo>
                  <a:lnTo>
                    <a:pt x="12192635" y="160147"/>
                  </a:lnTo>
                  <a:lnTo>
                    <a:pt x="0" y="160147"/>
                  </a:lnTo>
                  <a:close/>
                </a:path>
              </a:pathLst>
            </a:custGeom>
            <a:solidFill>
              <a:srgbClr val="F2975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6160" y="9963569"/>
            <a:ext cx="9143568" cy="323161"/>
            <a:chOff x="0" y="0"/>
            <a:chExt cx="12191424" cy="4308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91365" cy="430911"/>
            </a:xfrm>
            <a:custGeom>
              <a:avLst/>
              <a:gdLst/>
              <a:ahLst/>
              <a:cxnLst/>
              <a:rect r="r" b="b" t="t" l="l"/>
              <a:pathLst>
                <a:path h="43091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93BF4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9961840"/>
            <a:ext cx="4638317" cy="222065"/>
            <a:chOff x="0" y="0"/>
            <a:chExt cx="6184423" cy="2960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84392" cy="296037"/>
            </a:xfrm>
            <a:custGeom>
              <a:avLst/>
              <a:gdLst/>
              <a:ahLst/>
              <a:cxnLst/>
              <a:rect r="r" b="b" t="t" l="l"/>
              <a:pathLst>
                <a:path h="296037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6037"/>
                  </a:lnTo>
                  <a:lnTo>
                    <a:pt x="0" y="296037"/>
                  </a:lnTo>
                  <a:close/>
                </a:path>
              </a:pathLst>
            </a:custGeom>
            <a:solidFill>
              <a:srgbClr val="FDCE53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651411" y="9961840"/>
            <a:ext cx="4638317" cy="323161"/>
            <a:chOff x="0" y="0"/>
            <a:chExt cx="6184423" cy="4308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84392" cy="430911"/>
            </a:xfrm>
            <a:custGeom>
              <a:avLst/>
              <a:gdLst/>
              <a:ahLst/>
              <a:cxnLst/>
              <a:rect r="r" b="b" t="t" l="l"/>
              <a:pathLst>
                <a:path h="430911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64C3D5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0" y="10065529"/>
            <a:ext cx="9143568" cy="221201"/>
            <a:chOff x="0" y="0"/>
            <a:chExt cx="12191424" cy="2949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191365" cy="294894"/>
            </a:xfrm>
            <a:custGeom>
              <a:avLst/>
              <a:gdLst/>
              <a:ahLst/>
              <a:cxnLst/>
              <a:rect r="r" b="b" t="t" l="l"/>
              <a:pathLst>
                <a:path h="294894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C56529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432" y="10066393"/>
            <a:ext cx="9143568" cy="220337"/>
            <a:chOff x="0" y="0"/>
            <a:chExt cx="12191424" cy="2937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91365" cy="293751"/>
            </a:xfrm>
            <a:custGeom>
              <a:avLst/>
              <a:gdLst/>
              <a:ahLst/>
              <a:cxnLst/>
              <a:rect r="r" b="b" t="t" l="l"/>
              <a:pathLst>
                <a:path h="29375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3751"/>
                  </a:lnTo>
                  <a:lnTo>
                    <a:pt x="0" y="293751"/>
                  </a:lnTo>
                  <a:close/>
                </a:path>
              </a:pathLst>
            </a:custGeom>
            <a:solidFill>
              <a:srgbClr val="729C2D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1728" y="10065529"/>
            <a:ext cx="4638317" cy="221201"/>
            <a:chOff x="0" y="0"/>
            <a:chExt cx="6184423" cy="2949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E5A91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649683" y="10065529"/>
            <a:ext cx="4638317" cy="221201"/>
            <a:chOff x="0" y="0"/>
            <a:chExt cx="6184423" cy="2949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3698D4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3132959" y="9462313"/>
            <a:ext cx="12017761" cy="379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2"/>
              </a:lnSpc>
            </a:pPr>
            <a:r>
              <a:rPr lang="en-US" b="true" sz="2177" i="true">
                <a:solidFill>
                  <a:srgbClr val="000000"/>
                </a:solidFill>
                <a:latin typeface="Roboto Bold Italics"/>
                <a:ea typeface="Roboto Bold Italics"/>
                <a:cs typeface="Roboto Bold Italics"/>
                <a:sym typeface="Roboto Bold Italics"/>
              </a:rPr>
              <a:t>Do sertão ao oceano: a cultura das águas do Cariri cearense como resistência climática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212561" y="277366"/>
            <a:ext cx="17858558" cy="1741961"/>
            <a:chOff x="0" y="0"/>
            <a:chExt cx="23811411" cy="23226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3811412" cy="2322615"/>
            </a:xfrm>
            <a:custGeom>
              <a:avLst/>
              <a:gdLst/>
              <a:ahLst/>
              <a:cxnLst/>
              <a:rect r="r" b="b" t="t" l="l"/>
              <a:pathLst>
                <a:path h="2322615" w="23811412">
                  <a:moveTo>
                    <a:pt x="0" y="0"/>
                  </a:moveTo>
                  <a:lnTo>
                    <a:pt x="23811412" y="0"/>
                  </a:lnTo>
                  <a:lnTo>
                    <a:pt x="23811412" y="2322615"/>
                  </a:lnTo>
                  <a:lnTo>
                    <a:pt x="0" y="2322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57150"/>
              <a:ext cx="23811411" cy="2265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66"/>
                </a:lnSpc>
              </a:pPr>
              <a:r>
                <a:rPr lang="en-US" sz="5987" b="true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Exemplo de figura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4886174" y="8587157"/>
            <a:ext cx="8515652" cy="387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0"/>
              </a:lnSpc>
            </a:pPr>
            <a:r>
              <a:rPr lang="en-US" sz="207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Fonte: Logo criada pela Diretoria de Comunicação (DCOM/UFCA).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29038" y="2011417"/>
            <a:ext cx="14714477" cy="473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000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Figura 1 </a:t>
            </a: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– Logo criada pela Diretoria de Comunicação (DCOM/UFCA)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737096" y="3408838"/>
            <a:ext cx="4249749" cy="1611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2589" indent="-246294" lvl="1">
              <a:lnSpc>
                <a:spcPts val="324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Obs. 1: Fonte usada na descrição da figura e da fonte: Roboto. Fonte 20.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737096" y="5936237"/>
            <a:ext cx="4249749" cy="1611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2589" indent="-246294" lvl="1">
              <a:lnSpc>
                <a:spcPts val="324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Obs. 2: Fonte usada na Fonte da figura e da fonte: Roboto. Fonte 15.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5780615" y="2652689"/>
            <a:ext cx="6380278" cy="5888624"/>
            <a:chOff x="0" y="0"/>
            <a:chExt cx="8507038" cy="785149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507095" cy="7851521"/>
            </a:xfrm>
            <a:custGeom>
              <a:avLst/>
              <a:gdLst/>
              <a:ahLst/>
              <a:cxnLst/>
              <a:rect r="r" b="b" t="t" l="l"/>
              <a:pathLst>
                <a:path h="7851521" w="8507095">
                  <a:moveTo>
                    <a:pt x="0" y="0"/>
                  </a:moveTo>
                  <a:lnTo>
                    <a:pt x="8507095" y="0"/>
                  </a:lnTo>
                  <a:lnTo>
                    <a:pt x="8507095" y="7851521"/>
                  </a:lnTo>
                  <a:lnTo>
                    <a:pt x="0" y="7851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" r="0" b="-1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466" y="0"/>
            <a:ext cx="17173352" cy="10286730"/>
            <a:chOff x="0" y="0"/>
            <a:chExt cx="22897803" cy="13715640"/>
          </a:xfrm>
        </p:grpSpPr>
        <p:sp>
          <p:nvSpPr>
            <p:cNvPr name="Freeform 3" id="3" descr="Logotipo  Descrição gerada automaticamente"/>
            <p:cNvSpPr/>
            <p:nvPr/>
          </p:nvSpPr>
          <p:spPr>
            <a:xfrm flipH="false" flipV="true" rot="0">
              <a:off x="0" y="0"/>
              <a:ext cx="22897846" cy="13715619"/>
            </a:xfrm>
            <a:custGeom>
              <a:avLst/>
              <a:gdLst/>
              <a:ahLst/>
              <a:cxnLst/>
              <a:rect r="r" b="b" t="t" l="l"/>
              <a:pathLst>
                <a:path h="13715619" w="22897846">
                  <a:moveTo>
                    <a:pt x="0" y="13715619"/>
                  </a:moveTo>
                  <a:lnTo>
                    <a:pt x="22897846" y="13715619"/>
                  </a:lnTo>
                  <a:lnTo>
                    <a:pt x="22897846" y="0"/>
                  </a:lnTo>
                  <a:lnTo>
                    <a:pt x="0" y="0"/>
                  </a:lnTo>
                  <a:lnTo>
                    <a:pt x="0" y="13715619"/>
                  </a:lnTo>
                  <a:close/>
                </a:path>
              </a:pathLst>
            </a:custGeom>
            <a:blipFill>
              <a:blip r:embed="rId2">
                <a:alphaModFix amt="15000"/>
              </a:blip>
              <a:stretch>
                <a:fillRect l="-46448" t="-47069" r="-43758" b="-14601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28" y="9961840"/>
            <a:ext cx="9144432" cy="120105"/>
            <a:chOff x="0" y="0"/>
            <a:chExt cx="12192576" cy="1601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635" cy="160147"/>
            </a:xfrm>
            <a:custGeom>
              <a:avLst/>
              <a:gdLst/>
              <a:ahLst/>
              <a:cxnLst/>
              <a:rect r="r" b="b" t="t" l="l"/>
              <a:pathLst>
                <a:path h="160147" w="12192635">
                  <a:moveTo>
                    <a:pt x="0" y="0"/>
                  </a:moveTo>
                  <a:lnTo>
                    <a:pt x="12192635" y="0"/>
                  </a:lnTo>
                  <a:lnTo>
                    <a:pt x="12192635" y="160147"/>
                  </a:lnTo>
                  <a:lnTo>
                    <a:pt x="0" y="160147"/>
                  </a:lnTo>
                  <a:close/>
                </a:path>
              </a:pathLst>
            </a:custGeom>
            <a:solidFill>
              <a:srgbClr val="F2975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6160" y="9963569"/>
            <a:ext cx="9143568" cy="323161"/>
            <a:chOff x="0" y="0"/>
            <a:chExt cx="12191424" cy="4308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91365" cy="430911"/>
            </a:xfrm>
            <a:custGeom>
              <a:avLst/>
              <a:gdLst/>
              <a:ahLst/>
              <a:cxnLst/>
              <a:rect r="r" b="b" t="t" l="l"/>
              <a:pathLst>
                <a:path h="43091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93BF4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9961840"/>
            <a:ext cx="4638317" cy="222065"/>
            <a:chOff x="0" y="0"/>
            <a:chExt cx="6184423" cy="2960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84392" cy="296037"/>
            </a:xfrm>
            <a:custGeom>
              <a:avLst/>
              <a:gdLst/>
              <a:ahLst/>
              <a:cxnLst/>
              <a:rect r="r" b="b" t="t" l="l"/>
              <a:pathLst>
                <a:path h="296037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6037"/>
                  </a:lnTo>
                  <a:lnTo>
                    <a:pt x="0" y="296037"/>
                  </a:lnTo>
                  <a:close/>
                </a:path>
              </a:pathLst>
            </a:custGeom>
            <a:solidFill>
              <a:srgbClr val="FDCE53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651411" y="9961840"/>
            <a:ext cx="4638317" cy="323161"/>
            <a:chOff x="0" y="0"/>
            <a:chExt cx="6184423" cy="4308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84392" cy="430911"/>
            </a:xfrm>
            <a:custGeom>
              <a:avLst/>
              <a:gdLst/>
              <a:ahLst/>
              <a:cxnLst/>
              <a:rect r="r" b="b" t="t" l="l"/>
              <a:pathLst>
                <a:path h="430911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64C3D5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0" y="10065529"/>
            <a:ext cx="9143568" cy="221201"/>
            <a:chOff x="0" y="0"/>
            <a:chExt cx="12191424" cy="2949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191365" cy="294894"/>
            </a:xfrm>
            <a:custGeom>
              <a:avLst/>
              <a:gdLst/>
              <a:ahLst/>
              <a:cxnLst/>
              <a:rect r="r" b="b" t="t" l="l"/>
              <a:pathLst>
                <a:path h="294894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C56529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432" y="10066393"/>
            <a:ext cx="9143568" cy="220337"/>
            <a:chOff x="0" y="0"/>
            <a:chExt cx="12191424" cy="2937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91365" cy="293751"/>
            </a:xfrm>
            <a:custGeom>
              <a:avLst/>
              <a:gdLst/>
              <a:ahLst/>
              <a:cxnLst/>
              <a:rect r="r" b="b" t="t" l="l"/>
              <a:pathLst>
                <a:path h="29375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3751"/>
                  </a:lnTo>
                  <a:lnTo>
                    <a:pt x="0" y="293751"/>
                  </a:lnTo>
                  <a:close/>
                </a:path>
              </a:pathLst>
            </a:custGeom>
            <a:solidFill>
              <a:srgbClr val="729C2D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1728" y="10065529"/>
            <a:ext cx="4638317" cy="221201"/>
            <a:chOff x="0" y="0"/>
            <a:chExt cx="6184423" cy="2949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E5A91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649683" y="10065529"/>
            <a:ext cx="4638317" cy="221201"/>
            <a:chOff x="0" y="0"/>
            <a:chExt cx="6184423" cy="2949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3698D4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3132959" y="9462313"/>
            <a:ext cx="12017761" cy="379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2"/>
              </a:lnSpc>
            </a:pPr>
            <a:r>
              <a:rPr lang="en-US" b="true" sz="2177" i="true">
                <a:solidFill>
                  <a:srgbClr val="000000"/>
                </a:solidFill>
                <a:latin typeface="Roboto Bold Italics"/>
                <a:ea typeface="Roboto Bold Italics"/>
                <a:cs typeface="Roboto Bold Italics"/>
                <a:sym typeface="Roboto Bold Italics"/>
              </a:rPr>
              <a:t>Do sertão ao oceano: a cultura das águas do Cariri cearense como resistência climática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212561" y="277366"/>
            <a:ext cx="17858558" cy="1741961"/>
            <a:chOff x="0" y="0"/>
            <a:chExt cx="23811411" cy="23226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3811412" cy="2322615"/>
            </a:xfrm>
            <a:custGeom>
              <a:avLst/>
              <a:gdLst/>
              <a:ahLst/>
              <a:cxnLst/>
              <a:rect r="r" b="b" t="t" l="l"/>
              <a:pathLst>
                <a:path h="2322615" w="23811412">
                  <a:moveTo>
                    <a:pt x="0" y="0"/>
                  </a:moveTo>
                  <a:lnTo>
                    <a:pt x="23811412" y="0"/>
                  </a:lnTo>
                  <a:lnTo>
                    <a:pt x="23811412" y="2322615"/>
                  </a:lnTo>
                  <a:lnTo>
                    <a:pt x="0" y="2322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57150"/>
              <a:ext cx="23811411" cy="2265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66"/>
                </a:lnSpc>
              </a:pPr>
              <a:r>
                <a:rPr lang="en-US" sz="5987" b="true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Exemplo de Tabela/Quadro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713420" y="1835043"/>
            <a:ext cx="14859310" cy="528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27"/>
              </a:lnSpc>
            </a:pPr>
            <a:r>
              <a:rPr lang="en-US" sz="2449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Tabela/Quadro/Gráfico 1 </a:t>
            </a:r>
            <a:r>
              <a:rPr lang="en-US" sz="244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– 2ª Semana de Pesquisa, Pós-Graduação e Inovação (SEPEC)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586889" y="8420392"/>
            <a:ext cx="10232556" cy="387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0"/>
              </a:lnSpc>
            </a:pPr>
            <a:r>
              <a:rPr lang="en-US" sz="207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Fonte: Logo criada pela Diretoria de Comunicação (DCOM/UFCA).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341944" y="4547659"/>
            <a:ext cx="4249749" cy="2453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42324" indent="-221162" lvl="1">
              <a:lnSpc>
                <a:spcPts val="2909"/>
              </a:lnSpc>
              <a:buFont typeface="Arial"/>
              <a:buChar char="•"/>
            </a:pPr>
            <a:r>
              <a:rPr lang="en-US" sz="2694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Obs.: Fonte utilizada na descrição da tabela/quadro/gráfico: tamanho 20, na fonte e dentro da tabela/quadro/gráfico: Roboto, tamanho 20.</a:t>
            </a:r>
          </a:p>
        </p:txBody>
      </p:sp>
      <p:graphicFrame>
        <p:nvGraphicFramePr>
          <p:cNvPr name="Table 27" id="27"/>
          <p:cNvGraphicFramePr>
            <a:graphicFrameLocks noGrp="true"/>
          </p:cNvGraphicFramePr>
          <p:nvPr/>
        </p:nvGraphicFramePr>
        <p:xfrm>
          <a:off x="2667378" y="2962025"/>
          <a:ext cx="10230566" cy="5236252"/>
        </p:xfrm>
        <a:graphic>
          <a:graphicData uri="http://schemas.openxmlformats.org/drawingml/2006/table">
            <a:tbl>
              <a:tblPr/>
              <a:tblGrid>
                <a:gridCol w="5115283"/>
                <a:gridCol w="5115283"/>
              </a:tblGrid>
              <a:tr h="97723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592"/>
                        </a:lnSpc>
                        <a:defRPr/>
                      </a:pPr>
                      <a:r>
                        <a:rPr lang="en-US" sz="2993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II SEPEC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F4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49"/>
                        </a:lnSpc>
                        <a:defRPr/>
                      </a:pPr>
                      <a:r>
                        <a:rPr lang="en-US" sz="2041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II Semana de Ensino, Pesquisa, Extensão e Cultura 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F49"/>
                    </a:solidFill>
                  </a:tcPr>
                </a:tc>
              </a:tr>
              <a:tr h="85180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49"/>
                        </a:lnSpc>
                        <a:defRPr/>
                      </a:pPr>
                      <a:r>
                        <a:rPr lang="en-US" sz="2041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Sobre o evento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49"/>
                        </a:lnSpc>
                        <a:defRPr/>
                      </a:pPr>
                      <a:r>
                        <a:rPr lang="en-US" sz="2041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---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180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49"/>
                        </a:lnSpc>
                        <a:defRPr/>
                      </a:pPr>
                      <a:r>
                        <a:rPr lang="en-US" sz="2041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Programação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49"/>
                        </a:lnSpc>
                        <a:defRPr/>
                      </a:pPr>
                      <a:r>
                        <a:rPr lang="en-US" sz="2041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---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180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49"/>
                        </a:lnSpc>
                        <a:defRPr/>
                      </a:pPr>
                      <a:r>
                        <a:rPr lang="en-US" sz="2041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Palestrantes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49"/>
                        </a:lnSpc>
                        <a:defRPr/>
                      </a:pPr>
                      <a:r>
                        <a:rPr lang="en-US" sz="2041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---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180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49"/>
                        </a:lnSpc>
                        <a:defRPr/>
                      </a:pPr>
                      <a:r>
                        <a:rPr lang="en-US" sz="2041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Minicursos/oficinas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49"/>
                        </a:lnSpc>
                        <a:defRPr/>
                      </a:pPr>
                      <a:r>
                        <a:rPr lang="en-US" sz="2041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---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180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49"/>
                        </a:lnSpc>
                        <a:defRPr/>
                      </a:pPr>
                      <a:r>
                        <a:rPr lang="en-US" sz="2041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Período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49"/>
                        </a:lnSpc>
                        <a:defRPr/>
                      </a:pPr>
                      <a:r>
                        <a:rPr lang="en-US" sz="2041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01 a 05 de dezembro de 2025</a:t>
                      </a:r>
                      <a:endParaRPr lang="en-US" sz="1100"/>
                    </a:p>
                  </a:txBody>
                  <a:tcPr marL="100965" marR="100965" marT="100965" marB="100965" anchor="ctr">
                    <a:lnL cmpd="sng" algn="ctr" cap="flat" w="12700">
                      <a:solidFill>
                        <a:srgbClr val="000F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466" y="0"/>
            <a:ext cx="17173352" cy="10286730"/>
            <a:chOff x="0" y="0"/>
            <a:chExt cx="22897803" cy="13715640"/>
          </a:xfrm>
        </p:grpSpPr>
        <p:sp>
          <p:nvSpPr>
            <p:cNvPr name="Freeform 3" id="3" descr="Logotipo  Descrição gerada automaticamente"/>
            <p:cNvSpPr/>
            <p:nvPr/>
          </p:nvSpPr>
          <p:spPr>
            <a:xfrm flipH="false" flipV="true" rot="0">
              <a:off x="0" y="0"/>
              <a:ext cx="22897846" cy="13715619"/>
            </a:xfrm>
            <a:custGeom>
              <a:avLst/>
              <a:gdLst/>
              <a:ahLst/>
              <a:cxnLst/>
              <a:rect r="r" b="b" t="t" l="l"/>
              <a:pathLst>
                <a:path h="13715619" w="22897846">
                  <a:moveTo>
                    <a:pt x="0" y="13715619"/>
                  </a:moveTo>
                  <a:lnTo>
                    <a:pt x="22897846" y="13715619"/>
                  </a:lnTo>
                  <a:lnTo>
                    <a:pt x="22897846" y="0"/>
                  </a:lnTo>
                  <a:lnTo>
                    <a:pt x="0" y="0"/>
                  </a:lnTo>
                  <a:lnTo>
                    <a:pt x="0" y="13715619"/>
                  </a:lnTo>
                  <a:close/>
                </a:path>
              </a:pathLst>
            </a:custGeom>
            <a:blipFill>
              <a:blip r:embed="rId2">
                <a:alphaModFix amt="15000"/>
              </a:blip>
              <a:stretch>
                <a:fillRect l="-46448" t="-47069" r="-43758" b="-14601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28" y="9961840"/>
            <a:ext cx="9144432" cy="120105"/>
            <a:chOff x="0" y="0"/>
            <a:chExt cx="12192576" cy="1601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635" cy="160147"/>
            </a:xfrm>
            <a:custGeom>
              <a:avLst/>
              <a:gdLst/>
              <a:ahLst/>
              <a:cxnLst/>
              <a:rect r="r" b="b" t="t" l="l"/>
              <a:pathLst>
                <a:path h="160147" w="12192635">
                  <a:moveTo>
                    <a:pt x="0" y="0"/>
                  </a:moveTo>
                  <a:lnTo>
                    <a:pt x="12192635" y="0"/>
                  </a:lnTo>
                  <a:lnTo>
                    <a:pt x="12192635" y="160147"/>
                  </a:lnTo>
                  <a:lnTo>
                    <a:pt x="0" y="160147"/>
                  </a:lnTo>
                  <a:close/>
                </a:path>
              </a:pathLst>
            </a:custGeom>
            <a:solidFill>
              <a:srgbClr val="F2975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6160" y="9963569"/>
            <a:ext cx="9143568" cy="323161"/>
            <a:chOff x="0" y="0"/>
            <a:chExt cx="12191424" cy="4308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91365" cy="430911"/>
            </a:xfrm>
            <a:custGeom>
              <a:avLst/>
              <a:gdLst/>
              <a:ahLst/>
              <a:cxnLst/>
              <a:rect r="r" b="b" t="t" l="l"/>
              <a:pathLst>
                <a:path h="43091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93BF4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9961840"/>
            <a:ext cx="4638317" cy="222065"/>
            <a:chOff x="0" y="0"/>
            <a:chExt cx="6184423" cy="2960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84392" cy="296037"/>
            </a:xfrm>
            <a:custGeom>
              <a:avLst/>
              <a:gdLst/>
              <a:ahLst/>
              <a:cxnLst/>
              <a:rect r="r" b="b" t="t" l="l"/>
              <a:pathLst>
                <a:path h="296037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6037"/>
                  </a:lnTo>
                  <a:lnTo>
                    <a:pt x="0" y="296037"/>
                  </a:lnTo>
                  <a:close/>
                </a:path>
              </a:pathLst>
            </a:custGeom>
            <a:solidFill>
              <a:srgbClr val="FDCE53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651411" y="9961840"/>
            <a:ext cx="4638317" cy="323161"/>
            <a:chOff x="0" y="0"/>
            <a:chExt cx="6184423" cy="4308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84392" cy="430911"/>
            </a:xfrm>
            <a:custGeom>
              <a:avLst/>
              <a:gdLst/>
              <a:ahLst/>
              <a:cxnLst/>
              <a:rect r="r" b="b" t="t" l="l"/>
              <a:pathLst>
                <a:path h="430911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64C3D5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0" y="10065529"/>
            <a:ext cx="9143568" cy="221201"/>
            <a:chOff x="0" y="0"/>
            <a:chExt cx="12191424" cy="2949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191365" cy="294894"/>
            </a:xfrm>
            <a:custGeom>
              <a:avLst/>
              <a:gdLst/>
              <a:ahLst/>
              <a:cxnLst/>
              <a:rect r="r" b="b" t="t" l="l"/>
              <a:pathLst>
                <a:path h="294894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C56529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432" y="10066393"/>
            <a:ext cx="9143568" cy="220337"/>
            <a:chOff x="0" y="0"/>
            <a:chExt cx="12191424" cy="2937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91365" cy="293751"/>
            </a:xfrm>
            <a:custGeom>
              <a:avLst/>
              <a:gdLst/>
              <a:ahLst/>
              <a:cxnLst/>
              <a:rect r="r" b="b" t="t" l="l"/>
              <a:pathLst>
                <a:path h="29375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3751"/>
                  </a:lnTo>
                  <a:lnTo>
                    <a:pt x="0" y="293751"/>
                  </a:lnTo>
                  <a:close/>
                </a:path>
              </a:pathLst>
            </a:custGeom>
            <a:solidFill>
              <a:srgbClr val="729C2D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1728" y="10065529"/>
            <a:ext cx="4638317" cy="221201"/>
            <a:chOff x="0" y="0"/>
            <a:chExt cx="6184423" cy="2949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E5A91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649683" y="10065529"/>
            <a:ext cx="4638317" cy="221201"/>
            <a:chOff x="0" y="0"/>
            <a:chExt cx="6184423" cy="2949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3698D4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3132959" y="9462313"/>
            <a:ext cx="12017761" cy="379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2"/>
              </a:lnSpc>
            </a:pPr>
            <a:r>
              <a:rPr lang="en-US" b="true" sz="2177" i="true">
                <a:solidFill>
                  <a:srgbClr val="000000"/>
                </a:solidFill>
                <a:latin typeface="Roboto Bold Italics"/>
                <a:ea typeface="Roboto Bold Italics"/>
                <a:cs typeface="Roboto Bold Italics"/>
                <a:sym typeface="Roboto Bold Italics"/>
              </a:rPr>
              <a:t>Do sertão ao oceano: a cultura das águas do Cariri cearense como resistência climática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212561" y="277366"/>
            <a:ext cx="17858558" cy="1741961"/>
            <a:chOff x="0" y="0"/>
            <a:chExt cx="23811411" cy="23226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3811412" cy="2322615"/>
            </a:xfrm>
            <a:custGeom>
              <a:avLst/>
              <a:gdLst/>
              <a:ahLst/>
              <a:cxnLst/>
              <a:rect r="r" b="b" t="t" l="l"/>
              <a:pathLst>
                <a:path h="2322615" w="23811412">
                  <a:moveTo>
                    <a:pt x="0" y="0"/>
                  </a:moveTo>
                  <a:lnTo>
                    <a:pt x="23811412" y="0"/>
                  </a:lnTo>
                  <a:lnTo>
                    <a:pt x="23811412" y="2322615"/>
                  </a:lnTo>
                  <a:lnTo>
                    <a:pt x="0" y="2322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57150"/>
              <a:ext cx="23811411" cy="2265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66"/>
                </a:lnSpc>
              </a:pPr>
              <a:r>
                <a:rPr lang="en-US" sz="5987" b="true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Resultados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454096" y="4748967"/>
            <a:ext cx="15379809" cy="1210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2"/>
              </a:lnSpc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Nesta seção indicar os resultados alcançados pela pesquisa e discuti-los.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54096" y="2598302"/>
            <a:ext cx="15379809" cy="623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5509" indent="-312755" lvl="1">
              <a:lnSpc>
                <a:spcPts val="4572"/>
              </a:lnSpc>
              <a:buFont typeface="Arial"/>
              <a:buChar char="•"/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Fonte: Roboto;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466" y="0"/>
            <a:ext cx="17173352" cy="10286730"/>
            <a:chOff x="0" y="0"/>
            <a:chExt cx="22897803" cy="13715640"/>
          </a:xfrm>
        </p:grpSpPr>
        <p:sp>
          <p:nvSpPr>
            <p:cNvPr name="Freeform 3" id="3" descr="Logotipo  Descrição gerada automaticamente"/>
            <p:cNvSpPr/>
            <p:nvPr/>
          </p:nvSpPr>
          <p:spPr>
            <a:xfrm flipH="false" flipV="true" rot="0">
              <a:off x="0" y="0"/>
              <a:ext cx="22897846" cy="13715619"/>
            </a:xfrm>
            <a:custGeom>
              <a:avLst/>
              <a:gdLst/>
              <a:ahLst/>
              <a:cxnLst/>
              <a:rect r="r" b="b" t="t" l="l"/>
              <a:pathLst>
                <a:path h="13715619" w="22897846">
                  <a:moveTo>
                    <a:pt x="0" y="13715619"/>
                  </a:moveTo>
                  <a:lnTo>
                    <a:pt x="22897846" y="13715619"/>
                  </a:lnTo>
                  <a:lnTo>
                    <a:pt x="22897846" y="0"/>
                  </a:lnTo>
                  <a:lnTo>
                    <a:pt x="0" y="0"/>
                  </a:lnTo>
                  <a:lnTo>
                    <a:pt x="0" y="13715619"/>
                  </a:lnTo>
                  <a:close/>
                </a:path>
              </a:pathLst>
            </a:custGeom>
            <a:blipFill>
              <a:blip r:embed="rId2">
                <a:alphaModFix amt="15000"/>
              </a:blip>
              <a:stretch>
                <a:fillRect l="-46448" t="-47069" r="-43758" b="-14601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28" y="9961840"/>
            <a:ext cx="9144432" cy="120105"/>
            <a:chOff x="0" y="0"/>
            <a:chExt cx="12192576" cy="1601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635" cy="160147"/>
            </a:xfrm>
            <a:custGeom>
              <a:avLst/>
              <a:gdLst/>
              <a:ahLst/>
              <a:cxnLst/>
              <a:rect r="r" b="b" t="t" l="l"/>
              <a:pathLst>
                <a:path h="160147" w="12192635">
                  <a:moveTo>
                    <a:pt x="0" y="0"/>
                  </a:moveTo>
                  <a:lnTo>
                    <a:pt x="12192635" y="0"/>
                  </a:lnTo>
                  <a:lnTo>
                    <a:pt x="12192635" y="160147"/>
                  </a:lnTo>
                  <a:lnTo>
                    <a:pt x="0" y="160147"/>
                  </a:lnTo>
                  <a:close/>
                </a:path>
              </a:pathLst>
            </a:custGeom>
            <a:solidFill>
              <a:srgbClr val="F2975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6160" y="9963569"/>
            <a:ext cx="9143568" cy="323161"/>
            <a:chOff x="0" y="0"/>
            <a:chExt cx="12191424" cy="4308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91365" cy="430911"/>
            </a:xfrm>
            <a:custGeom>
              <a:avLst/>
              <a:gdLst/>
              <a:ahLst/>
              <a:cxnLst/>
              <a:rect r="r" b="b" t="t" l="l"/>
              <a:pathLst>
                <a:path h="43091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93BF4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9961840"/>
            <a:ext cx="4638317" cy="222065"/>
            <a:chOff x="0" y="0"/>
            <a:chExt cx="6184423" cy="2960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84392" cy="296037"/>
            </a:xfrm>
            <a:custGeom>
              <a:avLst/>
              <a:gdLst/>
              <a:ahLst/>
              <a:cxnLst/>
              <a:rect r="r" b="b" t="t" l="l"/>
              <a:pathLst>
                <a:path h="296037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6037"/>
                  </a:lnTo>
                  <a:lnTo>
                    <a:pt x="0" y="296037"/>
                  </a:lnTo>
                  <a:close/>
                </a:path>
              </a:pathLst>
            </a:custGeom>
            <a:solidFill>
              <a:srgbClr val="FDCE53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651411" y="9961840"/>
            <a:ext cx="4638317" cy="323161"/>
            <a:chOff x="0" y="0"/>
            <a:chExt cx="6184423" cy="4308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84392" cy="430911"/>
            </a:xfrm>
            <a:custGeom>
              <a:avLst/>
              <a:gdLst/>
              <a:ahLst/>
              <a:cxnLst/>
              <a:rect r="r" b="b" t="t" l="l"/>
              <a:pathLst>
                <a:path h="430911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64C3D5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0" y="10065529"/>
            <a:ext cx="9143568" cy="221201"/>
            <a:chOff x="0" y="0"/>
            <a:chExt cx="12191424" cy="2949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191365" cy="294894"/>
            </a:xfrm>
            <a:custGeom>
              <a:avLst/>
              <a:gdLst/>
              <a:ahLst/>
              <a:cxnLst/>
              <a:rect r="r" b="b" t="t" l="l"/>
              <a:pathLst>
                <a:path h="294894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C56529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432" y="10066393"/>
            <a:ext cx="9143568" cy="220337"/>
            <a:chOff x="0" y="0"/>
            <a:chExt cx="12191424" cy="2937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91365" cy="293751"/>
            </a:xfrm>
            <a:custGeom>
              <a:avLst/>
              <a:gdLst/>
              <a:ahLst/>
              <a:cxnLst/>
              <a:rect r="r" b="b" t="t" l="l"/>
              <a:pathLst>
                <a:path h="29375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3751"/>
                  </a:lnTo>
                  <a:lnTo>
                    <a:pt x="0" y="293751"/>
                  </a:lnTo>
                  <a:close/>
                </a:path>
              </a:pathLst>
            </a:custGeom>
            <a:solidFill>
              <a:srgbClr val="729C2D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1728" y="10065529"/>
            <a:ext cx="4638317" cy="221201"/>
            <a:chOff x="0" y="0"/>
            <a:chExt cx="6184423" cy="2949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E5A91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649683" y="10065529"/>
            <a:ext cx="4638317" cy="221201"/>
            <a:chOff x="0" y="0"/>
            <a:chExt cx="6184423" cy="2949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3698D4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3132959" y="9462313"/>
            <a:ext cx="12017761" cy="379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2"/>
              </a:lnSpc>
            </a:pPr>
            <a:r>
              <a:rPr lang="en-US" b="true" sz="2177" i="true">
                <a:solidFill>
                  <a:srgbClr val="000000"/>
                </a:solidFill>
                <a:latin typeface="Roboto Bold Italics"/>
                <a:ea typeface="Roboto Bold Italics"/>
                <a:cs typeface="Roboto Bold Italics"/>
                <a:sym typeface="Roboto Bold Italics"/>
              </a:rPr>
              <a:t>Do sertão ao oceano: a cultura das águas do Cariri cearense como resistência climática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212561" y="277366"/>
            <a:ext cx="17858558" cy="1741961"/>
            <a:chOff x="0" y="0"/>
            <a:chExt cx="23811411" cy="23226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3811412" cy="2322615"/>
            </a:xfrm>
            <a:custGeom>
              <a:avLst/>
              <a:gdLst/>
              <a:ahLst/>
              <a:cxnLst/>
              <a:rect r="r" b="b" t="t" l="l"/>
              <a:pathLst>
                <a:path h="2322615" w="23811412">
                  <a:moveTo>
                    <a:pt x="0" y="0"/>
                  </a:moveTo>
                  <a:lnTo>
                    <a:pt x="23811412" y="0"/>
                  </a:lnTo>
                  <a:lnTo>
                    <a:pt x="23811412" y="2322615"/>
                  </a:lnTo>
                  <a:lnTo>
                    <a:pt x="0" y="2322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57150"/>
              <a:ext cx="23811411" cy="2265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66"/>
                </a:lnSpc>
              </a:pPr>
              <a:r>
                <a:rPr lang="en-US" sz="5987" b="true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Conclusões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454096" y="4748967"/>
            <a:ext cx="15379809" cy="1210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2"/>
              </a:lnSpc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Nesta seção indicar as conclusões alcançadas pelos autores acerca da pesquisa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54096" y="2598302"/>
            <a:ext cx="15379809" cy="623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5509" indent="-312755" lvl="1">
              <a:lnSpc>
                <a:spcPts val="4572"/>
              </a:lnSpc>
              <a:buFont typeface="Arial"/>
              <a:buChar char="•"/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Fonte: Roboto;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466" y="0"/>
            <a:ext cx="17173352" cy="10286730"/>
            <a:chOff x="0" y="0"/>
            <a:chExt cx="22897803" cy="13715640"/>
          </a:xfrm>
        </p:grpSpPr>
        <p:sp>
          <p:nvSpPr>
            <p:cNvPr name="Freeform 3" id="3" descr="Logotipo  Descrição gerada automaticamente"/>
            <p:cNvSpPr/>
            <p:nvPr/>
          </p:nvSpPr>
          <p:spPr>
            <a:xfrm flipH="false" flipV="true" rot="0">
              <a:off x="0" y="0"/>
              <a:ext cx="22897846" cy="13715619"/>
            </a:xfrm>
            <a:custGeom>
              <a:avLst/>
              <a:gdLst/>
              <a:ahLst/>
              <a:cxnLst/>
              <a:rect r="r" b="b" t="t" l="l"/>
              <a:pathLst>
                <a:path h="13715619" w="22897846">
                  <a:moveTo>
                    <a:pt x="0" y="13715619"/>
                  </a:moveTo>
                  <a:lnTo>
                    <a:pt x="22897846" y="13715619"/>
                  </a:lnTo>
                  <a:lnTo>
                    <a:pt x="22897846" y="0"/>
                  </a:lnTo>
                  <a:lnTo>
                    <a:pt x="0" y="0"/>
                  </a:lnTo>
                  <a:lnTo>
                    <a:pt x="0" y="13715619"/>
                  </a:lnTo>
                  <a:close/>
                </a:path>
              </a:pathLst>
            </a:custGeom>
            <a:blipFill>
              <a:blip r:embed="rId2">
                <a:alphaModFix amt="15000"/>
              </a:blip>
              <a:stretch>
                <a:fillRect l="-46448" t="-47069" r="-43758" b="-14601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28" y="9961840"/>
            <a:ext cx="9144432" cy="120105"/>
            <a:chOff x="0" y="0"/>
            <a:chExt cx="12192576" cy="1601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635" cy="160147"/>
            </a:xfrm>
            <a:custGeom>
              <a:avLst/>
              <a:gdLst/>
              <a:ahLst/>
              <a:cxnLst/>
              <a:rect r="r" b="b" t="t" l="l"/>
              <a:pathLst>
                <a:path h="160147" w="12192635">
                  <a:moveTo>
                    <a:pt x="0" y="0"/>
                  </a:moveTo>
                  <a:lnTo>
                    <a:pt x="12192635" y="0"/>
                  </a:lnTo>
                  <a:lnTo>
                    <a:pt x="12192635" y="160147"/>
                  </a:lnTo>
                  <a:lnTo>
                    <a:pt x="0" y="160147"/>
                  </a:lnTo>
                  <a:close/>
                </a:path>
              </a:pathLst>
            </a:custGeom>
            <a:solidFill>
              <a:srgbClr val="F2975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6160" y="9963569"/>
            <a:ext cx="9143568" cy="323161"/>
            <a:chOff x="0" y="0"/>
            <a:chExt cx="12191424" cy="4308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91365" cy="430911"/>
            </a:xfrm>
            <a:custGeom>
              <a:avLst/>
              <a:gdLst/>
              <a:ahLst/>
              <a:cxnLst/>
              <a:rect r="r" b="b" t="t" l="l"/>
              <a:pathLst>
                <a:path h="43091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93BF4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9961840"/>
            <a:ext cx="4638317" cy="222065"/>
            <a:chOff x="0" y="0"/>
            <a:chExt cx="6184423" cy="2960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84392" cy="296037"/>
            </a:xfrm>
            <a:custGeom>
              <a:avLst/>
              <a:gdLst/>
              <a:ahLst/>
              <a:cxnLst/>
              <a:rect r="r" b="b" t="t" l="l"/>
              <a:pathLst>
                <a:path h="296037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6037"/>
                  </a:lnTo>
                  <a:lnTo>
                    <a:pt x="0" y="296037"/>
                  </a:lnTo>
                  <a:close/>
                </a:path>
              </a:pathLst>
            </a:custGeom>
            <a:solidFill>
              <a:srgbClr val="FDCE53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651411" y="9961840"/>
            <a:ext cx="4638317" cy="323161"/>
            <a:chOff x="0" y="0"/>
            <a:chExt cx="6184423" cy="4308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84392" cy="430911"/>
            </a:xfrm>
            <a:custGeom>
              <a:avLst/>
              <a:gdLst/>
              <a:ahLst/>
              <a:cxnLst/>
              <a:rect r="r" b="b" t="t" l="l"/>
              <a:pathLst>
                <a:path h="430911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430911"/>
                  </a:lnTo>
                  <a:lnTo>
                    <a:pt x="0" y="430911"/>
                  </a:lnTo>
                  <a:close/>
                </a:path>
              </a:pathLst>
            </a:custGeom>
            <a:solidFill>
              <a:srgbClr val="64C3D5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0" y="10065529"/>
            <a:ext cx="9143568" cy="221201"/>
            <a:chOff x="0" y="0"/>
            <a:chExt cx="12191424" cy="2949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191365" cy="294894"/>
            </a:xfrm>
            <a:custGeom>
              <a:avLst/>
              <a:gdLst/>
              <a:ahLst/>
              <a:cxnLst/>
              <a:rect r="r" b="b" t="t" l="l"/>
              <a:pathLst>
                <a:path h="294894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C56529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432" y="10066393"/>
            <a:ext cx="9143568" cy="220337"/>
            <a:chOff x="0" y="0"/>
            <a:chExt cx="12191424" cy="2937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91365" cy="293751"/>
            </a:xfrm>
            <a:custGeom>
              <a:avLst/>
              <a:gdLst/>
              <a:ahLst/>
              <a:cxnLst/>
              <a:rect r="r" b="b" t="t" l="l"/>
              <a:pathLst>
                <a:path h="293751" w="12191365">
                  <a:moveTo>
                    <a:pt x="0" y="0"/>
                  </a:moveTo>
                  <a:lnTo>
                    <a:pt x="12191365" y="0"/>
                  </a:lnTo>
                  <a:lnTo>
                    <a:pt x="12191365" y="293751"/>
                  </a:lnTo>
                  <a:lnTo>
                    <a:pt x="0" y="293751"/>
                  </a:lnTo>
                  <a:close/>
                </a:path>
              </a:pathLst>
            </a:custGeom>
            <a:solidFill>
              <a:srgbClr val="729C2D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1728" y="10065529"/>
            <a:ext cx="4638317" cy="221201"/>
            <a:chOff x="0" y="0"/>
            <a:chExt cx="6184423" cy="2949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E5A91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649683" y="10065529"/>
            <a:ext cx="4638317" cy="221201"/>
            <a:chOff x="0" y="0"/>
            <a:chExt cx="6184423" cy="2949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84392" cy="294894"/>
            </a:xfrm>
            <a:custGeom>
              <a:avLst/>
              <a:gdLst/>
              <a:ahLst/>
              <a:cxnLst/>
              <a:rect r="r" b="b" t="t" l="l"/>
              <a:pathLst>
                <a:path h="294894" w="6184392">
                  <a:moveTo>
                    <a:pt x="0" y="0"/>
                  </a:moveTo>
                  <a:lnTo>
                    <a:pt x="6184392" y="0"/>
                  </a:lnTo>
                  <a:lnTo>
                    <a:pt x="6184392" y="294894"/>
                  </a:lnTo>
                  <a:lnTo>
                    <a:pt x="0" y="294894"/>
                  </a:lnTo>
                  <a:close/>
                </a:path>
              </a:pathLst>
            </a:custGeom>
            <a:solidFill>
              <a:srgbClr val="3698D4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3132959" y="9462313"/>
            <a:ext cx="12017761" cy="379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2"/>
              </a:lnSpc>
            </a:pPr>
            <a:r>
              <a:rPr lang="en-US" b="true" sz="2177" i="true">
                <a:solidFill>
                  <a:srgbClr val="000000"/>
                </a:solidFill>
                <a:latin typeface="Roboto Bold Italics"/>
                <a:ea typeface="Roboto Bold Italics"/>
                <a:cs typeface="Roboto Bold Italics"/>
                <a:sym typeface="Roboto Bold Italics"/>
              </a:rPr>
              <a:t>Do sertão ao oceano: a cultura das águas do Cariri cearense como resistência climática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212561" y="277366"/>
            <a:ext cx="17858558" cy="1741961"/>
            <a:chOff x="0" y="0"/>
            <a:chExt cx="23811411" cy="23226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3811412" cy="2322615"/>
            </a:xfrm>
            <a:custGeom>
              <a:avLst/>
              <a:gdLst/>
              <a:ahLst/>
              <a:cxnLst/>
              <a:rect r="r" b="b" t="t" l="l"/>
              <a:pathLst>
                <a:path h="2322615" w="23811412">
                  <a:moveTo>
                    <a:pt x="0" y="0"/>
                  </a:moveTo>
                  <a:lnTo>
                    <a:pt x="23811412" y="0"/>
                  </a:lnTo>
                  <a:lnTo>
                    <a:pt x="23811412" y="2322615"/>
                  </a:lnTo>
                  <a:lnTo>
                    <a:pt x="0" y="2322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57150"/>
              <a:ext cx="23811411" cy="2265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66"/>
                </a:lnSpc>
              </a:pPr>
              <a:r>
                <a:rPr lang="en-US" sz="5987" b="true">
                  <a:solidFill>
                    <a:srgbClr val="17171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Referências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454096" y="4748967"/>
            <a:ext cx="15379809" cy="1210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2"/>
              </a:lnSpc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Nesta seção indicar apenas as referências das fontes citadas nos slides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54096" y="2598302"/>
            <a:ext cx="15379809" cy="623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5509" indent="-312755" lvl="1">
              <a:lnSpc>
                <a:spcPts val="4572"/>
              </a:lnSpc>
              <a:buFont typeface="Arial"/>
              <a:buChar char="•"/>
            </a:pPr>
            <a:r>
              <a:rPr lang="en-US" sz="381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Fonte: Roboto;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184" y="2592"/>
            <a:ext cx="18293184" cy="10284138"/>
            <a:chOff x="0" y="0"/>
            <a:chExt cx="24390913" cy="13712184"/>
          </a:xfrm>
        </p:grpSpPr>
        <p:sp>
          <p:nvSpPr>
            <p:cNvPr name="Freeform 3" id="3" descr="Gráfico, Gráfico de explosão solar  Descrição gerada automaticamente"/>
            <p:cNvSpPr/>
            <p:nvPr/>
          </p:nvSpPr>
          <p:spPr>
            <a:xfrm flipH="false" flipV="false" rot="0">
              <a:off x="0" y="0"/>
              <a:ext cx="24390858" cy="13712189"/>
            </a:xfrm>
            <a:custGeom>
              <a:avLst/>
              <a:gdLst/>
              <a:ahLst/>
              <a:cxnLst/>
              <a:rect r="r" b="b" t="t" l="l"/>
              <a:pathLst>
                <a:path h="13712189" w="24390858">
                  <a:moveTo>
                    <a:pt x="0" y="0"/>
                  </a:moveTo>
                  <a:lnTo>
                    <a:pt x="24390858" y="0"/>
                  </a:lnTo>
                  <a:lnTo>
                    <a:pt x="24390858" y="13712189"/>
                  </a:lnTo>
                  <a:lnTo>
                    <a:pt x="0" y="1371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748645" y="9033831"/>
            <a:ext cx="11810082" cy="749147"/>
            <a:chOff x="0" y="0"/>
            <a:chExt cx="15746776" cy="998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746730" cy="998855"/>
            </a:xfrm>
            <a:custGeom>
              <a:avLst/>
              <a:gdLst/>
              <a:ahLst/>
              <a:cxnLst/>
              <a:rect r="r" b="b" t="t" l="l"/>
              <a:pathLst>
                <a:path h="998855" w="15746730">
                  <a:moveTo>
                    <a:pt x="0" y="0"/>
                  </a:moveTo>
                  <a:lnTo>
                    <a:pt x="15746730" y="0"/>
                  </a:lnTo>
                  <a:lnTo>
                    <a:pt x="15746730" y="998855"/>
                  </a:lnTo>
                  <a:lnTo>
                    <a:pt x="0" y="99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8" r="0" b="-9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646138" y="2074627"/>
            <a:ext cx="11891304" cy="1315976"/>
            <a:chOff x="0" y="0"/>
            <a:chExt cx="15855072" cy="175463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855073" cy="1754634"/>
            </a:xfrm>
            <a:custGeom>
              <a:avLst/>
              <a:gdLst/>
              <a:ahLst/>
              <a:cxnLst/>
              <a:rect r="r" b="b" t="t" l="l"/>
              <a:pathLst>
                <a:path h="1754634" w="15855073">
                  <a:moveTo>
                    <a:pt x="0" y="0"/>
                  </a:moveTo>
                  <a:lnTo>
                    <a:pt x="15855073" y="0"/>
                  </a:lnTo>
                  <a:lnTo>
                    <a:pt x="15855073" y="1754634"/>
                  </a:lnTo>
                  <a:lnTo>
                    <a:pt x="0" y="175463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76200"/>
              <a:ext cx="15855072" cy="16784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935"/>
                </a:lnSpc>
              </a:pPr>
              <a:r>
                <a:rPr lang="en-US" sz="7347" b="true">
                  <a:solidFill>
                    <a:srgbClr val="17171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Agradecimentos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5976607" y="3460598"/>
            <a:ext cx="10581680" cy="157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14"/>
              </a:lnSpc>
            </a:pPr>
            <a:r>
              <a:rPr lang="en-US" sz="3810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(Indicar agência(s) de fomento e demais setores que apoiaram o projeto de forma direta ou indireta.) </a:t>
            </a:r>
          </a:p>
        </p:txBody>
      </p: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184" y="2592"/>
            <a:ext cx="18293184" cy="10284138"/>
            <a:chOff x="0" y="0"/>
            <a:chExt cx="24390913" cy="13712184"/>
          </a:xfrm>
        </p:grpSpPr>
        <p:sp>
          <p:nvSpPr>
            <p:cNvPr name="Freeform 3" id="3" descr="Gráfico, Gráfico de explosão solar  Descrição gerada automaticamente"/>
            <p:cNvSpPr/>
            <p:nvPr/>
          </p:nvSpPr>
          <p:spPr>
            <a:xfrm flipH="false" flipV="false" rot="0">
              <a:off x="0" y="0"/>
              <a:ext cx="24390858" cy="13712189"/>
            </a:xfrm>
            <a:custGeom>
              <a:avLst/>
              <a:gdLst/>
              <a:ahLst/>
              <a:cxnLst/>
              <a:rect r="r" b="b" t="t" l="l"/>
              <a:pathLst>
                <a:path h="13712189" w="24390858">
                  <a:moveTo>
                    <a:pt x="0" y="0"/>
                  </a:moveTo>
                  <a:lnTo>
                    <a:pt x="24390858" y="0"/>
                  </a:lnTo>
                  <a:lnTo>
                    <a:pt x="24390858" y="13712189"/>
                  </a:lnTo>
                  <a:lnTo>
                    <a:pt x="0" y="1371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748645" y="9033831"/>
            <a:ext cx="11810082" cy="749147"/>
            <a:chOff x="0" y="0"/>
            <a:chExt cx="15746776" cy="998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746730" cy="998855"/>
            </a:xfrm>
            <a:custGeom>
              <a:avLst/>
              <a:gdLst/>
              <a:ahLst/>
              <a:cxnLst/>
              <a:rect r="r" b="b" t="t" l="l"/>
              <a:pathLst>
                <a:path h="998855" w="15746730">
                  <a:moveTo>
                    <a:pt x="0" y="0"/>
                  </a:moveTo>
                  <a:lnTo>
                    <a:pt x="15746730" y="0"/>
                  </a:lnTo>
                  <a:lnTo>
                    <a:pt x="15746730" y="998855"/>
                  </a:lnTo>
                  <a:lnTo>
                    <a:pt x="0" y="99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8" r="0" b="-9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685885" y="2657009"/>
            <a:ext cx="6929826" cy="1315976"/>
            <a:chOff x="0" y="0"/>
            <a:chExt cx="9239768" cy="175463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9768" cy="1754634"/>
            </a:xfrm>
            <a:custGeom>
              <a:avLst/>
              <a:gdLst/>
              <a:ahLst/>
              <a:cxnLst/>
              <a:rect r="r" b="b" t="t" l="l"/>
              <a:pathLst>
                <a:path h="1754634" w="9239768">
                  <a:moveTo>
                    <a:pt x="0" y="0"/>
                  </a:moveTo>
                  <a:lnTo>
                    <a:pt x="9239768" y="0"/>
                  </a:lnTo>
                  <a:lnTo>
                    <a:pt x="9239768" y="1754634"/>
                  </a:lnTo>
                  <a:lnTo>
                    <a:pt x="0" y="175463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114300"/>
              <a:ext cx="9239768" cy="16403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1756"/>
                </a:lnSpc>
              </a:pPr>
              <a:r>
                <a:rPr lang="en-US" sz="10885" b="true">
                  <a:solidFill>
                    <a:srgbClr val="17171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Obrigado!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912120" y="4426585"/>
            <a:ext cx="6167156" cy="329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7"/>
              </a:lnSpc>
            </a:pPr>
            <a:r>
              <a:rPr lang="en-US" sz="3265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autor@email.com</a:t>
            </a:r>
          </a:p>
          <a:p>
            <a:pPr algn="l">
              <a:lnSpc>
                <a:spcPts val="3527"/>
              </a:lnSpc>
            </a:pPr>
            <a:r>
              <a:rPr lang="en-US" sz="3265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coautor1@email.com</a:t>
            </a:r>
          </a:p>
          <a:p>
            <a:pPr algn="l">
              <a:lnSpc>
                <a:spcPts val="3527"/>
              </a:lnSpc>
            </a:pPr>
            <a:r>
              <a:rPr lang="en-US" sz="3265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coautor2@email.com</a:t>
            </a:r>
          </a:p>
          <a:p>
            <a:pPr algn="l">
              <a:lnSpc>
                <a:spcPts val="3527"/>
              </a:lnSpc>
            </a:pPr>
            <a:r>
              <a:rPr lang="en-US" sz="3265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coautor3@email.com</a:t>
            </a:r>
          </a:p>
          <a:p>
            <a:pPr algn="l">
              <a:lnSpc>
                <a:spcPts val="3527"/>
              </a:lnSpc>
            </a:pPr>
            <a:r>
              <a:rPr lang="en-US" sz="3265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coautor4@email.com</a:t>
            </a:r>
          </a:p>
          <a:p>
            <a:pPr algn="l">
              <a:lnSpc>
                <a:spcPts val="3527"/>
              </a:lnSpc>
            </a:pPr>
            <a:r>
              <a:rPr lang="en-US" sz="3265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coautor4@email.com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4947654"/>
            <a:ext cx="6411385" cy="547819"/>
            <a:chOff x="0" y="0"/>
            <a:chExt cx="8548513" cy="73042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548513" cy="730426"/>
            </a:xfrm>
            <a:custGeom>
              <a:avLst/>
              <a:gdLst/>
              <a:ahLst/>
              <a:cxnLst/>
              <a:rect r="r" b="b" t="t" l="l"/>
              <a:pathLst>
                <a:path h="730426" w="8548513">
                  <a:moveTo>
                    <a:pt x="0" y="0"/>
                  </a:moveTo>
                  <a:lnTo>
                    <a:pt x="8548513" y="0"/>
                  </a:lnTo>
                  <a:lnTo>
                    <a:pt x="8548513" y="730426"/>
                  </a:lnTo>
                  <a:lnTo>
                    <a:pt x="0" y="7304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38100"/>
              <a:ext cx="8548513" cy="6923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114"/>
                </a:lnSpc>
              </a:pPr>
              <a:r>
                <a:rPr lang="en-US" sz="3810">
                  <a:solidFill>
                    <a:srgbClr val="171717"/>
                  </a:solidFill>
                  <a:latin typeface="Roboto"/>
                  <a:ea typeface="Roboto"/>
                  <a:cs typeface="Roboto"/>
                  <a:sym typeface="Roboto"/>
                </a:rPr>
                <a:t>sepec.ufca.edu.br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DAG4mDIcyPA</dc:identifier>
  <dcterms:modified xsi:type="dcterms:W3CDTF">2011-08-01T06:04:30Z</dcterms:modified>
  <cp:revision>1</cp:revision>
  <dc:title>Título: subtítulo</dc:title>
</cp:coreProperties>
</file>